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322" r:id="rId3"/>
    <p:sldId id="320" r:id="rId4"/>
    <p:sldId id="316" r:id="rId5"/>
    <p:sldId id="318" r:id="rId6"/>
    <p:sldId id="276" r:id="rId7"/>
    <p:sldId id="314" r:id="rId8"/>
    <p:sldId id="282" r:id="rId9"/>
    <p:sldId id="315" r:id="rId10"/>
    <p:sldId id="321" r:id="rId11"/>
    <p:sldId id="278" r:id="rId12"/>
    <p:sldId id="280" r:id="rId13"/>
    <p:sldId id="323" r:id="rId14"/>
    <p:sldId id="283" r:id="rId15"/>
    <p:sldId id="325" r:id="rId16"/>
    <p:sldId id="284" r:id="rId17"/>
    <p:sldId id="288" r:id="rId18"/>
    <p:sldId id="286" r:id="rId19"/>
    <p:sldId id="285" r:id="rId20"/>
    <p:sldId id="324" r:id="rId21"/>
    <p:sldId id="290" r:id="rId22"/>
    <p:sldId id="289" r:id="rId23"/>
    <p:sldId id="317" r:id="rId24"/>
    <p:sldId id="309" r:id="rId25"/>
    <p:sldId id="291" r:id="rId26"/>
    <p:sldId id="310" r:id="rId27"/>
    <p:sldId id="293" r:id="rId28"/>
    <p:sldId id="295" r:id="rId29"/>
    <p:sldId id="296" r:id="rId30"/>
    <p:sldId id="297" r:id="rId31"/>
    <p:sldId id="312" r:id="rId32"/>
    <p:sldId id="313" r:id="rId33"/>
    <p:sldId id="301" r:id="rId34"/>
    <p:sldId id="302" r:id="rId35"/>
    <p:sldId id="303" r:id="rId36"/>
    <p:sldId id="299" r:id="rId37"/>
    <p:sldId id="319" r:id="rId38"/>
    <p:sldId id="304" r:id="rId39"/>
    <p:sldId id="306" r:id="rId40"/>
    <p:sldId id="307" r:id="rId41"/>
    <p:sldId id="305" r:id="rId42"/>
    <p:sldId id="300" r:id="rId43"/>
    <p:sldId id="31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844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976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8475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01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3703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28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1647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969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996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0338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565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3B289-E222-4337-A088-094F33F2CA06}" type="datetimeFigureOut">
              <a:rPr lang="en-US" smtClean="0">
                <a:solidFill>
                  <a:prstClr val="black">
                    <a:tint val="75000"/>
                  </a:prstClr>
                </a:solidFill>
              </a:rPr>
              <a:pPr/>
              <a:t>5/1/2019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3373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37D8-E4AE-4C82-BD4B-20BFA3A4DFCC}"/>
              </a:ext>
            </a:extLst>
          </p:cNvPr>
          <p:cNvSpPr>
            <a:spLocks noGrp="1"/>
          </p:cNvSpPr>
          <p:nvPr>
            <p:ph type="title"/>
          </p:nvPr>
        </p:nvSpPr>
        <p:spPr>
          <a:xfrm>
            <a:off x="-268857" y="350748"/>
            <a:ext cx="10515600" cy="1325563"/>
          </a:xfrm>
        </p:spPr>
        <p:txBody>
          <a:bodyPr/>
          <a:lstStyle/>
          <a:p>
            <a:r>
              <a:rPr lang="en-US">
                <a:cs typeface="Calibri Light"/>
              </a:rPr>
              <a:t>                     </a:t>
            </a:r>
            <a:r>
              <a:rPr lang="en-US" sz="6000">
                <a:cs typeface="Calibri Light"/>
              </a:rPr>
              <a:t>Parallel Searches </a:t>
            </a:r>
          </a:p>
          <a:p>
            <a:endParaRPr lang="en-US">
              <a:cs typeface="Calibri Light"/>
            </a:endParaRPr>
          </a:p>
        </p:txBody>
      </p:sp>
      <p:sp>
        <p:nvSpPr>
          <p:cNvPr id="3" name="Content Placeholder 2">
            <a:extLst>
              <a:ext uri="{FF2B5EF4-FFF2-40B4-BE49-F238E27FC236}">
                <a16:creationId xmlns:a16="http://schemas.microsoft.com/office/drawing/2014/main" id="{7EA28320-E4E6-4B0D-8713-5AD6F90BB66E}"/>
              </a:ext>
            </a:extLst>
          </p:cNvPr>
          <p:cNvSpPr>
            <a:spLocks noGrp="1"/>
          </p:cNvSpPr>
          <p:nvPr>
            <p:ph idx="1"/>
          </p:nvPr>
        </p:nvSpPr>
        <p:spPr>
          <a:xfrm>
            <a:off x="838200" y="1825625"/>
            <a:ext cx="10918166" cy="4380093"/>
          </a:xfrm>
        </p:spPr>
        <p:txBody>
          <a:bodyPr vert="horz" lIns="91440" tIns="45720" rIns="91440" bIns="45720" rtlCol="0" anchor="t">
            <a:noAutofit/>
          </a:bodyPr>
          <a:lstStyle/>
          <a:p>
            <a:pPr marL="0" indent="0">
              <a:buNone/>
            </a:pPr>
            <a:r>
              <a:rPr lang="en-US" sz="3200">
                <a:cs typeface="Calibri"/>
              </a:rPr>
              <a:t>                         </a:t>
            </a:r>
            <a:r>
              <a:rPr lang="en-US" sz="3200" b="1">
                <a:cs typeface="Calibri"/>
              </a:rPr>
              <a:t> Team Parallel Professional </a:t>
            </a:r>
          </a:p>
          <a:p>
            <a:endParaRPr lang="en-US" sz="3200">
              <a:cs typeface="Calibri"/>
            </a:endParaRPr>
          </a:p>
          <a:p>
            <a:r>
              <a:rPr lang="en-US" sz="3200">
                <a:cs typeface="Calibri"/>
              </a:rPr>
              <a:t>Group member:</a:t>
            </a:r>
          </a:p>
          <a:p>
            <a:pPr lvl="5"/>
            <a:r>
              <a:rPr lang="en-US" sz="3200">
                <a:cs typeface="Calibri"/>
              </a:rPr>
              <a:t> Gabriel Toban</a:t>
            </a:r>
          </a:p>
          <a:p>
            <a:pPr lvl="5"/>
            <a:r>
              <a:rPr lang="en-US" sz="3200">
                <a:cs typeface="Calibri"/>
              </a:rPr>
              <a:t> </a:t>
            </a:r>
            <a:r>
              <a:rPr lang="en-US" sz="3200" err="1">
                <a:cs typeface="Calibri"/>
              </a:rPr>
              <a:t>Khem</a:t>
            </a:r>
            <a:r>
              <a:rPr lang="en-US" sz="3200">
                <a:cs typeface="Calibri"/>
              </a:rPr>
              <a:t>  Poudel</a:t>
            </a:r>
          </a:p>
          <a:p>
            <a:pPr lvl="5"/>
            <a:r>
              <a:rPr lang="en-US" sz="3200">
                <a:cs typeface="Calibri"/>
              </a:rPr>
              <a:t> </a:t>
            </a:r>
            <a:r>
              <a:rPr lang="en-US" sz="3200" err="1">
                <a:cs typeface="Calibri"/>
              </a:rPr>
              <a:t>Toheeb</a:t>
            </a:r>
            <a:r>
              <a:rPr lang="en-US" sz="3200">
                <a:cs typeface="Calibri"/>
              </a:rPr>
              <a:t> Biala</a:t>
            </a:r>
          </a:p>
          <a:p>
            <a:pPr lvl="5"/>
            <a:endParaRPr lang="en-US" sz="3200">
              <a:cs typeface="Calibri"/>
            </a:endParaRPr>
          </a:p>
          <a:p>
            <a:pPr marL="2286000" lvl="5" indent="0">
              <a:buNone/>
            </a:pPr>
            <a:r>
              <a:rPr lang="en-US" sz="3200">
                <a:cs typeface="Calibri"/>
              </a:rPr>
              <a:t>   </a:t>
            </a:r>
          </a:p>
          <a:p>
            <a:endParaRPr lang="en-US" sz="3200">
              <a:cs typeface="Calibri"/>
            </a:endParaRPr>
          </a:p>
        </p:txBody>
      </p:sp>
      <p:pic>
        <p:nvPicPr>
          <p:cNvPr id="4" name="Picture 4">
            <a:extLst>
              <a:ext uri="{FF2B5EF4-FFF2-40B4-BE49-F238E27FC236}">
                <a16:creationId xmlns:a16="http://schemas.microsoft.com/office/drawing/2014/main" id="{60FD6A85-E518-4588-8422-EEF52199CAF7}"/>
              </a:ext>
            </a:extLst>
          </p:cNvPr>
          <p:cNvPicPr>
            <a:picLocks noChangeAspect="1"/>
          </p:cNvPicPr>
          <p:nvPr/>
        </p:nvPicPr>
        <p:blipFill>
          <a:blip r:embed="rId2"/>
          <a:stretch>
            <a:fillRect/>
          </a:stretch>
        </p:blipFill>
        <p:spPr>
          <a:xfrm>
            <a:off x="8548778" y="529798"/>
            <a:ext cx="3433313" cy="1456441"/>
          </a:xfrm>
          <a:prstGeom prst="rect">
            <a:avLst/>
          </a:prstGeom>
        </p:spPr>
      </p:pic>
      <p:pic>
        <p:nvPicPr>
          <p:cNvPr id="5" name="Picture 5" descr="A picture containing toy, LEGO, doll&#10;&#10;Description generated with very high confidence">
            <a:extLst>
              <a:ext uri="{FF2B5EF4-FFF2-40B4-BE49-F238E27FC236}">
                <a16:creationId xmlns:a16="http://schemas.microsoft.com/office/drawing/2014/main" id="{1CF15C89-428C-4B16-9167-1646E5D10307}"/>
              </a:ext>
            </a:extLst>
          </p:cNvPr>
          <p:cNvPicPr>
            <a:picLocks noChangeAspect="1"/>
          </p:cNvPicPr>
          <p:nvPr/>
        </p:nvPicPr>
        <p:blipFill>
          <a:blip r:embed="rId3"/>
          <a:stretch>
            <a:fillRect/>
          </a:stretch>
        </p:blipFill>
        <p:spPr>
          <a:xfrm>
            <a:off x="6307397" y="2395514"/>
            <a:ext cx="6251274" cy="4262244"/>
          </a:xfrm>
          <a:prstGeom prst="rect">
            <a:avLst/>
          </a:prstGeom>
        </p:spPr>
      </p:pic>
    </p:spTree>
    <p:extLst>
      <p:ext uri="{BB962C8B-B14F-4D97-AF65-F5344CB8AC3E}">
        <p14:creationId xmlns:p14="http://schemas.microsoft.com/office/powerpoint/2010/main" val="93628813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B68ACE-5A95-47C4-B4C7-9E675F17C64F}"/>
              </a:ext>
            </a:extLst>
          </p:cNvPr>
          <p:cNvSpPr/>
          <p:nvPr/>
        </p:nvSpPr>
        <p:spPr>
          <a:xfrm>
            <a:off x="2676525" y="1143000"/>
            <a:ext cx="6210300" cy="3819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r>
              <a:rPr lang="en-US">
                <a:cs typeface="Calibri"/>
              </a:rPr>
              <a:t>  This process requires sorting, dividing, and moving the data around all the ranks until It uses the local heads of all ranks to build the global tree. An empty tree with num$\_$ranks leaves is built. Then the leaves of the global tree is then filled by receiving the maximum and minimum of the leaf from the other ranks in the order num$\_$ranks-1, num$\_$ranks-2, $\</a:t>
            </a:r>
            <a:r>
              <a:rPr lang="en-US" err="1">
                <a:cs typeface="Calibri"/>
              </a:rPr>
              <a:t>cdots</a:t>
            </a:r>
            <a:r>
              <a:rPr lang="en-US">
                <a:cs typeface="Calibri"/>
              </a:rPr>
              <a:t>$, 2, 1. Each node in the tree holds the following information.  </a:t>
            </a:r>
            <a:endParaRPr lang="en-US"/>
          </a:p>
        </p:txBody>
      </p:sp>
      <p:sp>
        <p:nvSpPr>
          <p:cNvPr id="3" name="Rectangle 2">
            <a:extLst>
              <a:ext uri="{FF2B5EF4-FFF2-40B4-BE49-F238E27FC236}">
                <a16:creationId xmlns:a16="http://schemas.microsoft.com/office/drawing/2014/main" id="{63E64B4C-7B33-450C-BBAC-0BD021ED2255}"/>
              </a:ext>
            </a:extLst>
          </p:cNvPr>
          <p:cNvSpPr/>
          <p:nvPr/>
        </p:nvSpPr>
        <p:spPr>
          <a:xfrm>
            <a:off x="2676525" y="1143000"/>
            <a:ext cx="2809875" cy="3819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r>
              <a:rPr lang="en-US">
                <a:cs typeface="Calibri"/>
              </a:rPr>
              <a:t>  This process requires sorting, dividing, and moving the data around all the ranks until It uses the local heads of all ranks to build the global tree. An empty tree with num$\_$ranks leaves is built. Then the leaves of the global tree is then filled by receiving the maximum and minimum of the leaf from the other ranks in the order num$\_$ranks-1, num$\_$ranks-2, $\</a:t>
            </a:r>
            <a:r>
              <a:rPr lang="en-US" err="1">
                <a:cs typeface="Calibri"/>
              </a:rPr>
              <a:t>cdots</a:t>
            </a:r>
            <a:r>
              <a:rPr lang="en-US">
                <a:cs typeface="Calibri"/>
              </a:rPr>
              <a:t>$, 2, 1. Each node in the tree holds the following information.  </a:t>
            </a:r>
            <a:endParaRPr lang="en-US"/>
          </a:p>
        </p:txBody>
      </p:sp>
      <p:sp>
        <p:nvSpPr>
          <p:cNvPr id="4" name="Rectangle 3">
            <a:extLst>
              <a:ext uri="{FF2B5EF4-FFF2-40B4-BE49-F238E27FC236}">
                <a16:creationId xmlns:a16="http://schemas.microsoft.com/office/drawing/2014/main" id="{B69A8CE5-BF57-4758-A5AC-C32E8F5D5C07}"/>
              </a:ext>
            </a:extLst>
          </p:cNvPr>
          <p:cNvSpPr/>
          <p:nvPr/>
        </p:nvSpPr>
        <p:spPr>
          <a:xfrm>
            <a:off x="6076950" y="1143000"/>
            <a:ext cx="2809875" cy="3819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r>
              <a:rPr lang="en-US">
                <a:cs typeface="Calibri"/>
              </a:rPr>
              <a:t>  This process requires sorting, dividing, and moving the data around all the ranks until It uses the local heads of all ranks to build the global tree. An empty tree with num$\_$ranks leaves is built. Then the leaves of the global tree is then filled by receiving the maximum and minimum of the leaf from the other ranks in the order num$\_$ranks-1, num$\_$ranks-2, $\</a:t>
            </a:r>
            <a:r>
              <a:rPr lang="en-US" err="1">
                <a:cs typeface="Calibri"/>
              </a:rPr>
              <a:t>cdots</a:t>
            </a:r>
            <a:r>
              <a:rPr lang="en-US">
                <a:cs typeface="Calibri"/>
              </a:rPr>
              <a:t>$, 2, 1. Each node in the tree holds the following information.  </a:t>
            </a:r>
            <a:endParaRPr lang="en-US"/>
          </a:p>
        </p:txBody>
      </p:sp>
      <p:cxnSp>
        <p:nvCxnSpPr>
          <p:cNvPr id="5" name="Straight Arrow Connector 4">
            <a:extLst>
              <a:ext uri="{FF2B5EF4-FFF2-40B4-BE49-F238E27FC236}">
                <a16:creationId xmlns:a16="http://schemas.microsoft.com/office/drawing/2014/main" id="{565BE1EA-0875-4A55-895D-B06DDCCDC8AC}"/>
              </a:ext>
            </a:extLst>
          </p:cNvPr>
          <p:cNvCxnSpPr/>
          <p:nvPr/>
        </p:nvCxnSpPr>
        <p:spPr>
          <a:xfrm>
            <a:off x="5743575" y="933450"/>
            <a:ext cx="66675" cy="4210050"/>
          </a:xfrm>
          <a:prstGeom prst="straightConnector1">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F854650-AE5C-4937-9037-CE65C233CC25}"/>
              </a:ext>
            </a:extLst>
          </p:cNvPr>
          <p:cNvSpPr txBox="1"/>
          <p:nvPr/>
        </p:nvSpPr>
        <p:spPr>
          <a:xfrm>
            <a:off x="5343525" y="714375"/>
            <a:ext cx="10953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Split line</a:t>
            </a:r>
          </a:p>
        </p:txBody>
      </p:sp>
      <p:cxnSp>
        <p:nvCxnSpPr>
          <p:cNvPr id="7" name="Straight Arrow Connector 6">
            <a:extLst>
              <a:ext uri="{FF2B5EF4-FFF2-40B4-BE49-F238E27FC236}">
                <a16:creationId xmlns:a16="http://schemas.microsoft.com/office/drawing/2014/main" id="{18F8526E-6805-4468-A69D-16D2BB5CE4CA}"/>
              </a:ext>
            </a:extLst>
          </p:cNvPr>
          <p:cNvCxnSpPr/>
          <p:nvPr/>
        </p:nvCxnSpPr>
        <p:spPr>
          <a:xfrm>
            <a:off x="1666875" y="1143000"/>
            <a:ext cx="0" cy="381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4E7EF27-56B5-4E50-A705-B4F2415F2153}"/>
              </a:ext>
            </a:extLst>
          </p:cNvPr>
          <p:cNvSpPr txBox="1"/>
          <p:nvPr/>
        </p:nvSpPr>
        <p:spPr>
          <a:xfrm rot="-5400000">
            <a:off x="495300" y="2781300"/>
            <a:ext cx="19716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Parent Actual Y Dimension</a:t>
            </a:r>
          </a:p>
        </p:txBody>
      </p:sp>
      <p:cxnSp>
        <p:nvCxnSpPr>
          <p:cNvPr id="9" name="Straight Arrow Connector 8">
            <a:extLst>
              <a:ext uri="{FF2B5EF4-FFF2-40B4-BE49-F238E27FC236}">
                <a16:creationId xmlns:a16="http://schemas.microsoft.com/office/drawing/2014/main" id="{89BF6384-1BFB-4F00-AF20-D0F4BF3A6280}"/>
              </a:ext>
            </a:extLst>
          </p:cNvPr>
          <p:cNvCxnSpPr>
            <a:cxnSpLocks/>
          </p:cNvCxnSpPr>
          <p:nvPr/>
        </p:nvCxnSpPr>
        <p:spPr>
          <a:xfrm flipH="1">
            <a:off x="2714624" y="5981700"/>
            <a:ext cx="62769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B36151-879A-49AE-938E-BC2DF45F3147}"/>
              </a:ext>
            </a:extLst>
          </p:cNvPr>
          <p:cNvSpPr txBox="1"/>
          <p:nvPr/>
        </p:nvSpPr>
        <p:spPr>
          <a:xfrm>
            <a:off x="5048250" y="6029325"/>
            <a:ext cx="19145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Parent Actual  X Dimension</a:t>
            </a:r>
          </a:p>
        </p:txBody>
      </p:sp>
      <p:sp>
        <p:nvSpPr>
          <p:cNvPr id="11" name="TextBox 10">
            <a:extLst>
              <a:ext uri="{FF2B5EF4-FFF2-40B4-BE49-F238E27FC236}">
                <a16:creationId xmlns:a16="http://schemas.microsoft.com/office/drawing/2014/main" id="{881A8BBF-F9C1-4522-BD73-9CAA8773D3EF}"/>
              </a:ext>
            </a:extLst>
          </p:cNvPr>
          <p:cNvSpPr txBox="1"/>
          <p:nvPr/>
        </p:nvSpPr>
        <p:spPr>
          <a:xfrm>
            <a:off x="3829050" y="2686050"/>
            <a:ext cx="3048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a:t>
            </a:r>
            <a:endParaRPr lang="en-US" sz="2400">
              <a:cs typeface="Calibri"/>
            </a:endParaRPr>
          </a:p>
        </p:txBody>
      </p:sp>
      <p:sp>
        <p:nvSpPr>
          <p:cNvPr id="12" name="TextBox 11">
            <a:extLst>
              <a:ext uri="{FF2B5EF4-FFF2-40B4-BE49-F238E27FC236}">
                <a16:creationId xmlns:a16="http://schemas.microsoft.com/office/drawing/2014/main" id="{4B4DE2DE-D657-448E-8B44-14844383CA9E}"/>
              </a:ext>
            </a:extLst>
          </p:cNvPr>
          <p:cNvSpPr txBox="1"/>
          <p:nvPr/>
        </p:nvSpPr>
        <p:spPr>
          <a:xfrm>
            <a:off x="7219950" y="2686050"/>
            <a:ext cx="3048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B</a:t>
            </a:r>
            <a:endParaRPr lang="en-US" sz="2400">
              <a:cs typeface="Calibri"/>
            </a:endParaRPr>
          </a:p>
        </p:txBody>
      </p:sp>
      <p:sp>
        <p:nvSpPr>
          <p:cNvPr id="13" name="Oval 12">
            <a:extLst>
              <a:ext uri="{FF2B5EF4-FFF2-40B4-BE49-F238E27FC236}">
                <a16:creationId xmlns:a16="http://schemas.microsoft.com/office/drawing/2014/main" id="{D676B1D2-6946-4DF2-A95A-9873EF7D4345}"/>
              </a:ext>
            </a:extLst>
          </p:cNvPr>
          <p:cNvSpPr/>
          <p:nvPr/>
        </p:nvSpPr>
        <p:spPr>
          <a:xfrm>
            <a:off x="3305175" y="233362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FB19CB-7EF0-4B84-884A-638B29E855A5}"/>
              </a:ext>
            </a:extLst>
          </p:cNvPr>
          <p:cNvSpPr/>
          <p:nvPr/>
        </p:nvSpPr>
        <p:spPr>
          <a:xfrm>
            <a:off x="2619374" y="37623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55A4C72-BDE9-406D-9F05-545A60225946}"/>
              </a:ext>
            </a:extLst>
          </p:cNvPr>
          <p:cNvSpPr/>
          <p:nvPr/>
        </p:nvSpPr>
        <p:spPr>
          <a:xfrm>
            <a:off x="3990974" y="415290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FB03F3-B2E0-41E1-8113-FB3BA47D2D47}"/>
              </a:ext>
            </a:extLst>
          </p:cNvPr>
          <p:cNvSpPr/>
          <p:nvPr/>
        </p:nvSpPr>
        <p:spPr>
          <a:xfrm>
            <a:off x="8839199" y="157162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400F4C-9AF4-4F5F-ACD0-F4A064A7A1C2}"/>
              </a:ext>
            </a:extLst>
          </p:cNvPr>
          <p:cNvSpPr/>
          <p:nvPr/>
        </p:nvSpPr>
        <p:spPr>
          <a:xfrm>
            <a:off x="8134349" y="19335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9052773-1171-49CF-A267-04C16F1CC603}"/>
              </a:ext>
            </a:extLst>
          </p:cNvPr>
          <p:cNvSpPr/>
          <p:nvPr/>
        </p:nvSpPr>
        <p:spPr>
          <a:xfrm>
            <a:off x="3352799" y="108585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D3475D-2B5E-4182-B9E6-3838A6149682}"/>
              </a:ext>
            </a:extLst>
          </p:cNvPr>
          <p:cNvSpPr/>
          <p:nvPr/>
        </p:nvSpPr>
        <p:spPr>
          <a:xfrm>
            <a:off x="6677024" y="285750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78CFA9D-022C-4525-98F7-A2F50834D03D}"/>
              </a:ext>
            </a:extLst>
          </p:cNvPr>
          <p:cNvSpPr/>
          <p:nvPr/>
        </p:nvSpPr>
        <p:spPr>
          <a:xfrm>
            <a:off x="4476749" y="25812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E543AE4-4CE7-4DBC-A71B-CA5EDF7793C9}"/>
              </a:ext>
            </a:extLst>
          </p:cNvPr>
          <p:cNvSpPr/>
          <p:nvPr/>
        </p:nvSpPr>
        <p:spPr>
          <a:xfrm>
            <a:off x="3400424" y="340995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04EC297-224E-4D75-BC44-843130595D01}"/>
              </a:ext>
            </a:extLst>
          </p:cNvPr>
          <p:cNvSpPr/>
          <p:nvPr/>
        </p:nvSpPr>
        <p:spPr>
          <a:xfrm>
            <a:off x="7124699" y="49053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665E442-8DBE-452C-949E-0CC7B8F8F811}"/>
              </a:ext>
            </a:extLst>
          </p:cNvPr>
          <p:cNvSpPr/>
          <p:nvPr/>
        </p:nvSpPr>
        <p:spPr>
          <a:xfrm>
            <a:off x="3829049" y="167640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BD9467-5028-46C3-8828-302E40D9F270}"/>
              </a:ext>
            </a:extLst>
          </p:cNvPr>
          <p:cNvSpPr/>
          <p:nvPr/>
        </p:nvSpPr>
        <p:spPr>
          <a:xfrm>
            <a:off x="6029324" y="35718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C6243A1-294A-4A37-BE64-DD7A571648BE}"/>
              </a:ext>
            </a:extLst>
          </p:cNvPr>
          <p:cNvSpPr/>
          <p:nvPr/>
        </p:nvSpPr>
        <p:spPr>
          <a:xfrm>
            <a:off x="5438774" y="308610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3D31665-5250-45D8-BCFC-EF964223A6F5}"/>
              </a:ext>
            </a:extLst>
          </p:cNvPr>
          <p:cNvSpPr/>
          <p:nvPr/>
        </p:nvSpPr>
        <p:spPr>
          <a:xfrm>
            <a:off x="7934324" y="346710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215766F-955B-4019-B7A5-1A81E46B36F5}"/>
              </a:ext>
            </a:extLst>
          </p:cNvPr>
          <p:cNvSpPr/>
          <p:nvPr/>
        </p:nvSpPr>
        <p:spPr>
          <a:xfrm>
            <a:off x="7124699" y="19335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D3F8CBF-8559-4B85-AABB-158FB9A6D71B}"/>
              </a:ext>
            </a:extLst>
          </p:cNvPr>
          <p:cNvCxnSpPr>
            <a:cxnSpLocks/>
          </p:cNvCxnSpPr>
          <p:nvPr/>
        </p:nvCxnSpPr>
        <p:spPr>
          <a:xfrm>
            <a:off x="2124074" y="1143000"/>
            <a:ext cx="0" cy="381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CFA7499-69EF-44F2-AC75-C6DB2D5D2EB2}"/>
              </a:ext>
            </a:extLst>
          </p:cNvPr>
          <p:cNvSpPr txBox="1"/>
          <p:nvPr/>
        </p:nvSpPr>
        <p:spPr>
          <a:xfrm rot="-5400000">
            <a:off x="757237" y="2762248"/>
            <a:ext cx="23336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A Inherited Y Dimension</a:t>
            </a:r>
          </a:p>
        </p:txBody>
      </p:sp>
      <p:cxnSp>
        <p:nvCxnSpPr>
          <p:cNvPr id="32" name="Straight Arrow Connector 31">
            <a:extLst>
              <a:ext uri="{FF2B5EF4-FFF2-40B4-BE49-F238E27FC236}">
                <a16:creationId xmlns:a16="http://schemas.microsoft.com/office/drawing/2014/main" id="{571BEC62-4F9B-4760-91CD-4FF16F760456}"/>
              </a:ext>
            </a:extLst>
          </p:cNvPr>
          <p:cNvCxnSpPr>
            <a:cxnSpLocks/>
          </p:cNvCxnSpPr>
          <p:nvPr/>
        </p:nvCxnSpPr>
        <p:spPr>
          <a:xfrm>
            <a:off x="2514599" y="1143000"/>
            <a:ext cx="9525" cy="30099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B1F3D2-3247-4266-93E3-D52CB95993EF}"/>
              </a:ext>
            </a:extLst>
          </p:cNvPr>
          <p:cNvSpPr txBox="1"/>
          <p:nvPr/>
        </p:nvSpPr>
        <p:spPr>
          <a:xfrm rot="-5400000">
            <a:off x="1343024" y="2695574"/>
            <a:ext cx="19716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A Actual Y Dimension</a:t>
            </a:r>
          </a:p>
        </p:txBody>
      </p:sp>
      <p:cxnSp>
        <p:nvCxnSpPr>
          <p:cNvPr id="34" name="Straight Arrow Connector 33">
            <a:extLst>
              <a:ext uri="{FF2B5EF4-FFF2-40B4-BE49-F238E27FC236}">
                <a16:creationId xmlns:a16="http://schemas.microsoft.com/office/drawing/2014/main" id="{FF791649-9B96-460D-A27E-8A3519504C5D}"/>
              </a:ext>
            </a:extLst>
          </p:cNvPr>
          <p:cNvCxnSpPr>
            <a:cxnSpLocks/>
          </p:cNvCxnSpPr>
          <p:nvPr/>
        </p:nvCxnSpPr>
        <p:spPr>
          <a:xfrm flipH="1">
            <a:off x="2533650" y="4200525"/>
            <a:ext cx="1495425" cy="9525"/>
          </a:xfrm>
          <a:prstGeom prst="straightConnector1">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033205-AA6E-4A5F-BF7F-6EFCE402E21B}"/>
              </a:ext>
            </a:extLst>
          </p:cNvPr>
          <p:cNvCxnSpPr>
            <a:cxnSpLocks/>
          </p:cNvCxnSpPr>
          <p:nvPr/>
        </p:nvCxnSpPr>
        <p:spPr>
          <a:xfrm flipH="1">
            <a:off x="2676524" y="5219699"/>
            <a:ext cx="2809875" cy="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38E8E17-A07E-4A77-917A-11AAB0C54CF4}"/>
              </a:ext>
            </a:extLst>
          </p:cNvPr>
          <p:cNvSpPr txBox="1"/>
          <p:nvPr/>
        </p:nvSpPr>
        <p:spPr>
          <a:xfrm>
            <a:off x="3276600" y="5343525"/>
            <a:ext cx="19145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A Actual  X Dimension</a:t>
            </a:r>
          </a:p>
        </p:txBody>
      </p:sp>
      <p:cxnSp>
        <p:nvCxnSpPr>
          <p:cNvPr id="37" name="Straight Arrow Connector 36">
            <a:extLst>
              <a:ext uri="{FF2B5EF4-FFF2-40B4-BE49-F238E27FC236}">
                <a16:creationId xmlns:a16="http://schemas.microsoft.com/office/drawing/2014/main" id="{FBE21B3D-C3FC-4376-8C6F-02DEFBCDC362}"/>
              </a:ext>
            </a:extLst>
          </p:cNvPr>
          <p:cNvCxnSpPr>
            <a:cxnSpLocks/>
          </p:cNvCxnSpPr>
          <p:nvPr/>
        </p:nvCxnSpPr>
        <p:spPr>
          <a:xfrm flipH="1">
            <a:off x="6124574" y="5267324"/>
            <a:ext cx="2809875" cy="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AD5FB10-1781-40F1-BC20-7A934717E432}"/>
              </a:ext>
            </a:extLst>
          </p:cNvPr>
          <p:cNvSpPr txBox="1"/>
          <p:nvPr/>
        </p:nvSpPr>
        <p:spPr>
          <a:xfrm>
            <a:off x="6696075" y="5381625"/>
            <a:ext cx="19145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B Actual  X Dimension</a:t>
            </a:r>
          </a:p>
        </p:txBody>
      </p:sp>
      <p:cxnSp>
        <p:nvCxnSpPr>
          <p:cNvPr id="39" name="Straight Arrow Connector 38">
            <a:extLst>
              <a:ext uri="{FF2B5EF4-FFF2-40B4-BE49-F238E27FC236}">
                <a16:creationId xmlns:a16="http://schemas.microsoft.com/office/drawing/2014/main" id="{A44F0307-56AB-4207-AD7A-DE0CEADFE8D2}"/>
              </a:ext>
            </a:extLst>
          </p:cNvPr>
          <p:cNvCxnSpPr>
            <a:cxnSpLocks/>
          </p:cNvCxnSpPr>
          <p:nvPr/>
        </p:nvCxnSpPr>
        <p:spPr>
          <a:xfrm>
            <a:off x="10096499" y="1162050"/>
            <a:ext cx="0" cy="381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A1B072-ED82-4E51-8141-C23F8B1ADF06}"/>
              </a:ext>
            </a:extLst>
          </p:cNvPr>
          <p:cNvSpPr txBox="1"/>
          <p:nvPr/>
        </p:nvSpPr>
        <p:spPr>
          <a:xfrm rot="5340000">
            <a:off x="9344024" y="2971799"/>
            <a:ext cx="19716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Parent Actual Y Dimension</a:t>
            </a:r>
          </a:p>
        </p:txBody>
      </p:sp>
      <p:cxnSp>
        <p:nvCxnSpPr>
          <p:cNvPr id="41" name="Straight Arrow Connector 40">
            <a:extLst>
              <a:ext uri="{FF2B5EF4-FFF2-40B4-BE49-F238E27FC236}">
                <a16:creationId xmlns:a16="http://schemas.microsoft.com/office/drawing/2014/main" id="{BFF94428-AB12-4D83-898A-579394B010B3}"/>
              </a:ext>
            </a:extLst>
          </p:cNvPr>
          <p:cNvCxnSpPr>
            <a:cxnSpLocks/>
          </p:cNvCxnSpPr>
          <p:nvPr/>
        </p:nvCxnSpPr>
        <p:spPr>
          <a:xfrm>
            <a:off x="9591674" y="1133475"/>
            <a:ext cx="0" cy="381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614C2B4-7365-4A2E-9530-056AEBA874DE}"/>
              </a:ext>
            </a:extLst>
          </p:cNvPr>
          <p:cNvSpPr txBox="1"/>
          <p:nvPr/>
        </p:nvSpPr>
        <p:spPr>
          <a:xfrm rot="5400000">
            <a:off x="8605837" y="3152772"/>
            <a:ext cx="23336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B Inherited Y Dimension</a:t>
            </a:r>
          </a:p>
        </p:txBody>
      </p:sp>
      <p:cxnSp>
        <p:nvCxnSpPr>
          <p:cNvPr id="43" name="Straight Arrow Connector 42">
            <a:extLst>
              <a:ext uri="{FF2B5EF4-FFF2-40B4-BE49-F238E27FC236}">
                <a16:creationId xmlns:a16="http://schemas.microsoft.com/office/drawing/2014/main" id="{E9812768-59C7-4692-9F91-ED819715737F}"/>
              </a:ext>
            </a:extLst>
          </p:cNvPr>
          <p:cNvCxnSpPr>
            <a:cxnSpLocks/>
          </p:cNvCxnSpPr>
          <p:nvPr/>
        </p:nvCxnSpPr>
        <p:spPr>
          <a:xfrm flipH="1">
            <a:off x="9124949" y="1628775"/>
            <a:ext cx="9525" cy="332422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D3290B-724A-4A0E-A000-58E56BB5F338}"/>
              </a:ext>
            </a:extLst>
          </p:cNvPr>
          <p:cNvSpPr txBox="1"/>
          <p:nvPr/>
        </p:nvSpPr>
        <p:spPr>
          <a:xfrm rot="5460000">
            <a:off x="8296274" y="3124199"/>
            <a:ext cx="19716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B Actual Y Dimension</a:t>
            </a:r>
          </a:p>
        </p:txBody>
      </p:sp>
      <p:cxnSp>
        <p:nvCxnSpPr>
          <p:cNvPr id="45" name="Straight Arrow Connector 44">
            <a:extLst>
              <a:ext uri="{FF2B5EF4-FFF2-40B4-BE49-F238E27FC236}">
                <a16:creationId xmlns:a16="http://schemas.microsoft.com/office/drawing/2014/main" id="{5936A458-C467-455D-B906-B1BD1D4889E6}"/>
              </a:ext>
            </a:extLst>
          </p:cNvPr>
          <p:cNvCxnSpPr>
            <a:cxnSpLocks/>
          </p:cNvCxnSpPr>
          <p:nvPr/>
        </p:nvCxnSpPr>
        <p:spPr>
          <a:xfrm flipH="1" flipV="1">
            <a:off x="8877300" y="1619250"/>
            <a:ext cx="257175" cy="9525"/>
          </a:xfrm>
          <a:prstGeom prst="straightConnector1">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7F818350-A761-49E4-AAE2-9006F8B2F247}"/>
              </a:ext>
            </a:extLst>
          </p:cNvPr>
          <p:cNvSpPr txBox="1">
            <a:spLocks/>
          </p:cNvSpPr>
          <p:nvPr/>
        </p:nvSpPr>
        <p:spPr>
          <a:xfrm>
            <a:off x="523875" y="317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Node Split Logic</a:t>
            </a:r>
          </a:p>
        </p:txBody>
      </p:sp>
    </p:spTree>
    <p:extLst>
      <p:ext uri="{BB962C8B-B14F-4D97-AF65-F5344CB8AC3E}">
        <p14:creationId xmlns:p14="http://schemas.microsoft.com/office/powerpoint/2010/main" val="2055603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BF366B6-E42D-4A09-A500-084EC76E539D}"/>
              </a:ext>
            </a:extLst>
          </p:cNvPr>
          <p:cNvSpPr/>
          <p:nvPr/>
        </p:nvSpPr>
        <p:spPr>
          <a:xfrm>
            <a:off x="9654419" y="262468"/>
            <a:ext cx="2184399" cy="986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81810B-872A-414A-8BA0-03A93124DF7C}"/>
              </a:ext>
            </a:extLst>
          </p:cNvPr>
          <p:cNvSpPr/>
          <p:nvPr/>
        </p:nvSpPr>
        <p:spPr>
          <a:xfrm>
            <a:off x="9654418" y="1363133"/>
            <a:ext cx="2184399" cy="986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F8F86E6-4C13-4F9A-878E-613655C10343}"/>
              </a:ext>
            </a:extLst>
          </p:cNvPr>
          <p:cNvSpPr/>
          <p:nvPr/>
        </p:nvSpPr>
        <p:spPr>
          <a:xfrm>
            <a:off x="9714894" y="2463800"/>
            <a:ext cx="2184399" cy="986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5CFBC5D-31BC-4A10-B25E-56482BBCA3A8}"/>
              </a:ext>
            </a:extLst>
          </p:cNvPr>
          <p:cNvSpPr/>
          <p:nvPr/>
        </p:nvSpPr>
        <p:spPr>
          <a:xfrm>
            <a:off x="9714895" y="3600753"/>
            <a:ext cx="2184399" cy="986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5B4BBBC-EF13-46E5-950F-907F77DF0EDC}"/>
              </a:ext>
            </a:extLst>
          </p:cNvPr>
          <p:cNvSpPr/>
          <p:nvPr/>
        </p:nvSpPr>
        <p:spPr>
          <a:xfrm>
            <a:off x="9775371" y="5705325"/>
            <a:ext cx="2184399" cy="986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6821D1-279F-49C5-975B-28BDC600CF38}"/>
              </a:ext>
            </a:extLst>
          </p:cNvPr>
          <p:cNvCxnSpPr/>
          <p:nvPr/>
        </p:nvCxnSpPr>
        <p:spPr>
          <a:xfrm>
            <a:off x="10869234" y="4658328"/>
            <a:ext cx="19353" cy="926496"/>
          </a:xfrm>
          <a:prstGeom prst="straightConnector1">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D7F358D-C504-4263-9830-67A0D468F55D}"/>
              </a:ext>
            </a:extLst>
          </p:cNvPr>
          <p:cNvCxnSpPr/>
          <p:nvPr/>
        </p:nvCxnSpPr>
        <p:spPr>
          <a:xfrm flipV="1">
            <a:off x="8085063" y="1869319"/>
            <a:ext cx="1531257" cy="483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A78C81-759E-4971-886D-44BA95145F1D}"/>
              </a:ext>
            </a:extLst>
          </p:cNvPr>
          <p:cNvSpPr txBox="1"/>
          <p:nvPr/>
        </p:nvSpPr>
        <p:spPr>
          <a:xfrm>
            <a:off x="7543346" y="262013"/>
            <a:ext cx="57815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a:cs typeface="Calibri"/>
              </a:rPr>
              <a:t>{</a:t>
            </a:r>
            <a:endParaRPr lang="en-US">
              <a:cs typeface="Calibri"/>
            </a:endParaRPr>
          </a:p>
        </p:txBody>
      </p:sp>
      <p:sp>
        <p:nvSpPr>
          <p:cNvPr id="14" name="TextBox 13">
            <a:extLst>
              <a:ext uri="{FF2B5EF4-FFF2-40B4-BE49-F238E27FC236}">
                <a16:creationId xmlns:a16="http://schemas.microsoft.com/office/drawing/2014/main" id="{FED87426-7C90-4284-8917-CDC4B68CB8B5}"/>
              </a:ext>
            </a:extLst>
          </p:cNvPr>
          <p:cNvSpPr txBox="1"/>
          <p:nvPr/>
        </p:nvSpPr>
        <p:spPr>
          <a:xfrm>
            <a:off x="7093555" y="912887"/>
            <a:ext cx="4451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R0</a:t>
            </a:r>
          </a:p>
        </p:txBody>
      </p:sp>
      <p:cxnSp>
        <p:nvCxnSpPr>
          <p:cNvPr id="16" name="Straight Arrow Connector 15">
            <a:extLst>
              <a:ext uri="{FF2B5EF4-FFF2-40B4-BE49-F238E27FC236}">
                <a16:creationId xmlns:a16="http://schemas.microsoft.com/office/drawing/2014/main" id="{8A83BAC8-6ACD-4191-9F3B-4CB69DB99772}"/>
              </a:ext>
            </a:extLst>
          </p:cNvPr>
          <p:cNvCxnSpPr>
            <a:cxnSpLocks/>
          </p:cNvCxnSpPr>
          <p:nvPr/>
        </p:nvCxnSpPr>
        <p:spPr>
          <a:xfrm flipV="1">
            <a:off x="8145537" y="3514271"/>
            <a:ext cx="1531257" cy="4838"/>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17" name="Picture 17" descr="A screenshot of a cell phone&#10;&#10;Description generated with very high confidence">
            <a:extLst>
              <a:ext uri="{FF2B5EF4-FFF2-40B4-BE49-F238E27FC236}">
                <a16:creationId xmlns:a16="http://schemas.microsoft.com/office/drawing/2014/main" id="{816825FF-CEEE-4378-A6E5-D373856CED14}"/>
              </a:ext>
            </a:extLst>
          </p:cNvPr>
          <p:cNvPicPr>
            <a:picLocks noChangeAspect="1"/>
          </p:cNvPicPr>
          <p:nvPr/>
        </p:nvPicPr>
        <p:blipFill>
          <a:blip r:embed="rId2"/>
          <a:stretch>
            <a:fillRect/>
          </a:stretch>
        </p:blipFill>
        <p:spPr>
          <a:xfrm>
            <a:off x="128209" y="2141187"/>
            <a:ext cx="7109580" cy="4716482"/>
          </a:xfrm>
          <a:prstGeom prst="rect">
            <a:avLst/>
          </a:prstGeom>
        </p:spPr>
      </p:pic>
      <p:pic>
        <p:nvPicPr>
          <p:cNvPr id="19" name="Picture 19" descr="A screenshot of a cell phone&#10;&#10;Description generated with very high confidence">
            <a:extLst>
              <a:ext uri="{FF2B5EF4-FFF2-40B4-BE49-F238E27FC236}">
                <a16:creationId xmlns:a16="http://schemas.microsoft.com/office/drawing/2014/main" id="{5BE0CC5F-A2F5-476F-AAC2-D68159314D3F}"/>
              </a:ext>
            </a:extLst>
          </p:cNvPr>
          <p:cNvPicPr>
            <a:picLocks noChangeAspect="1"/>
          </p:cNvPicPr>
          <p:nvPr/>
        </p:nvPicPr>
        <p:blipFill>
          <a:blip r:embed="rId3"/>
          <a:stretch>
            <a:fillRect/>
          </a:stretch>
        </p:blipFill>
        <p:spPr>
          <a:xfrm>
            <a:off x="394305" y="266704"/>
            <a:ext cx="6311293" cy="1764686"/>
          </a:xfrm>
          <a:prstGeom prst="rect">
            <a:avLst/>
          </a:prstGeom>
        </p:spPr>
      </p:pic>
      <p:sp>
        <p:nvSpPr>
          <p:cNvPr id="21" name="TextBox 20">
            <a:extLst>
              <a:ext uri="{FF2B5EF4-FFF2-40B4-BE49-F238E27FC236}">
                <a16:creationId xmlns:a16="http://schemas.microsoft.com/office/drawing/2014/main" id="{18BEFF30-2C1F-4171-B0E4-35FD94CCC893}"/>
              </a:ext>
            </a:extLst>
          </p:cNvPr>
          <p:cNvSpPr txBox="1"/>
          <p:nvPr/>
        </p:nvSpPr>
        <p:spPr>
          <a:xfrm>
            <a:off x="7591726" y="1882774"/>
            <a:ext cx="57815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a:cs typeface="Calibri"/>
              </a:rPr>
              <a:t>{</a:t>
            </a:r>
            <a:endParaRPr lang="en-US">
              <a:cs typeface="Calibri"/>
            </a:endParaRPr>
          </a:p>
        </p:txBody>
      </p:sp>
      <p:sp>
        <p:nvSpPr>
          <p:cNvPr id="22" name="TextBox 21">
            <a:extLst>
              <a:ext uri="{FF2B5EF4-FFF2-40B4-BE49-F238E27FC236}">
                <a16:creationId xmlns:a16="http://schemas.microsoft.com/office/drawing/2014/main" id="{593994D5-2D1C-4B05-9AF6-76F97CBE5903}"/>
              </a:ext>
            </a:extLst>
          </p:cNvPr>
          <p:cNvSpPr txBox="1"/>
          <p:nvPr/>
        </p:nvSpPr>
        <p:spPr>
          <a:xfrm>
            <a:off x="7141935" y="2533648"/>
            <a:ext cx="4451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R1</a:t>
            </a:r>
          </a:p>
        </p:txBody>
      </p:sp>
      <p:sp>
        <p:nvSpPr>
          <p:cNvPr id="23" name="TextBox 22">
            <a:extLst>
              <a:ext uri="{FF2B5EF4-FFF2-40B4-BE49-F238E27FC236}">
                <a16:creationId xmlns:a16="http://schemas.microsoft.com/office/drawing/2014/main" id="{D4244D7C-8AAE-4434-B02D-9F8FDB13821C}"/>
              </a:ext>
            </a:extLst>
          </p:cNvPr>
          <p:cNvSpPr txBox="1"/>
          <p:nvPr/>
        </p:nvSpPr>
        <p:spPr>
          <a:xfrm>
            <a:off x="8008257" y="2673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offset0</a:t>
            </a:r>
          </a:p>
        </p:txBody>
      </p:sp>
      <p:sp>
        <p:nvSpPr>
          <p:cNvPr id="24" name="TextBox 23">
            <a:extLst>
              <a:ext uri="{FF2B5EF4-FFF2-40B4-BE49-F238E27FC236}">
                <a16:creationId xmlns:a16="http://schemas.microsoft.com/office/drawing/2014/main" id="{489870D8-AD52-4AF3-AE92-FB2133CD36BC}"/>
              </a:ext>
            </a:extLst>
          </p:cNvPr>
          <p:cNvSpPr txBox="1"/>
          <p:nvPr/>
        </p:nvSpPr>
        <p:spPr>
          <a:xfrm>
            <a:off x="8008256" y="19243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offset1</a:t>
            </a:r>
          </a:p>
        </p:txBody>
      </p:sp>
      <p:sp>
        <p:nvSpPr>
          <p:cNvPr id="25" name="TextBox 24">
            <a:extLst>
              <a:ext uri="{FF2B5EF4-FFF2-40B4-BE49-F238E27FC236}">
                <a16:creationId xmlns:a16="http://schemas.microsoft.com/office/drawing/2014/main" id="{904DF829-29A1-4A2D-8A3D-911B14AB5FB6}"/>
              </a:ext>
            </a:extLst>
          </p:cNvPr>
          <p:cNvSpPr txBox="1"/>
          <p:nvPr/>
        </p:nvSpPr>
        <p:spPr>
          <a:xfrm>
            <a:off x="8008256" y="1549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num0</a:t>
            </a:r>
          </a:p>
        </p:txBody>
      </p:sp>
      <p:sp>
        <p:nvSpPr>
          <p:cNvPr id="26" name="TextBox 25">
            <a:extLst>
              <a:ext uri="{FF2B5EF4-FFF2-40B4-BE49-F238E27FC236}">
                <a16:creationId xmlns:a16="http://schemas.microsoft.com/office/drawing/2014/main" id="{CC4D0471-4D45-4690-AF90-2FC061384BC4}"/>
              </a:ext>
            </a:extLst>
          </p:cNvPr>
          <p:cNvSpPr txBox="1"/>
          <p:nvPr/>
        </p:nvSpPr>
        <p:spPr>
          <a:xfrm>
            <a:off x="8008256" y="31338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num1</a:t>
            </a:r>
          </a:p>
        </p:txBody>
      </p:sp>
      <p:cxnSp>
        <p:nvCxnSpPr>
          <p:cNvPr id="27" name="Straight Arrow Connector 26">
            <a:extLst>
              <a:ext uri="{FF2B5EF4-FFF2-40B4-BE49-F238E27FC236}">
                <a16:creationId xmlns:a16="http://schemas.microsoft.com/office/drawing/2014/main" id="{84C1CB62-04C1-4DEA-BB55-F2317EC459FB}"/>
              </a:ext>
            </a:extLst>
          </p:cNvPr>
          <p:cNvCxnSpPr/>
          <p:nvPr/>
        </p:nvCxnSpPr>
        <p:spPr>
          <a:xfrm>
            <a:off x="8315627" y="568628"/>
            <a:ext cx="19353" cy="938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C6093E2-242F-495E-A4A0-6B0662E08C7E}"/>
              </a:ext>
            </a:extLst>
          </p:cNvPr>
          <p:cNvCxnSpPr>
            <a:cxnSpLocks/>
          </p:cNvCxnSpPr>
          <p:nvPr/>
        </p:nvCxnSpPr>
        <p:spPr>
          <a:xfrm>
            <a:off x="8376102" y="2249865"/>
            <a:ext cx="19353" cy="938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8828F2-4526-4CE6-BF77-E4908726867D}"/>
              </a:ext>
            </a:extLst>
          </p:cNvPr>
          <p:cNvSpPr txBox="1"/>
          <p:nvPr/>
        </p:nvSpPr>
        <p:spPr>
          <a:xfrm>
            <a:off x="9713685" y="30359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file_no</a:t>
            </a:r>
            <a:r>
              <a:rPr lang="en-US"/>
              <a:t> = 1</a:t>
            </a:r>
          </a:p>
        </p:txBody>
      </p:sp>
      <p:sp>
        <p:nvSpPr>
          <p:cNvPr id="32" name="TextBox 31">
            <a:extLst>
              <a:ext uri="{FF2B5EF4-FFF2-40B4-BE49-F238E27FC236}">
                <a16:creationId xmlns:a16="http://schemas.microsoft.com/office/drawing/2014/main" id="{95743C90-65F9-4B4B-B000-60DF9A2F0B02}"/>
              </a:ext>
            </a:extLst>
          </p:cNvPr>
          <p:cNvSpPr txBox="1"/>
          <p:nvPr/>
        </p:nvSpPr>
        <p:spPr>
          <a:xfrm>
            <a:off x="9677399" y="13679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file_no</a:t>
            </a:r>
            <a:r>
              <a:rPr lang="en-US"/>
              <a:t> = 2</a:t>
            </a:r>
          </a:p>
        </p:txBody>
      </p:sp>
      <p:sp>
        <p:nvSpPr>
          <p:cNvPr id="33" name="TextBox 32">
            <a:extLst>
              <a:ext uri="{FF2B5EF4-FFF2-40B4-BE49-F238E27FC236}">
                <a16:creationId xmlns:a16="http://schemas.microsoft.com/office/drawing/2014/main" id="{B65563F2-27B8-4F4B-BD36-C5B125C5217B}"/>
              </a:ext>
            </a:extLst>
          </p:cNvPr>
          <p:cNvSpPr txBox="1"/>
          <p:nvPr/>
        </p:nvSpPr>
        <p:spPr>
          <a:xfrm>
            <a:off x="9774161" y="25291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file_no</a:t>
            </a:r>
            <a:r>
              <a:rPr lang="en-US"/>
              <a:t> = 3</a:t>
            </a:r>
          </a:p>
        </p:txBody>
      </p:sp>
      <p:sp>
        <p:nvSpPr>
          <p:cNvPr id="34" name="TextBox 33">
            <a:extLst>
              <a:ext uri="{FF2B5EF4-FFF2-40B4-BE49-F238E27FC236}">
                <a16:creationId xmlns:a16="http://schemas.microsoft.com/office/drawing/2014/main" id="{515BC148-2C44-4695-9A14-B569C19BA502}"/>
              </a:ext>
            </a:extLst>
          </p:cNvPr>
          <p:cNvSpPr txBox="1"/>
          <p:nvPr/>
        </p:nvSpPr>
        <p:spPr>
          <a:xfrm>
            <a:off x="9774161" y="36418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file_no</a:t>
            </a:r>
            <a:r>
              <a:rPr lang="en-US"/>
              <a:t> = 4</a:t>
            </a:r>
          </a:p>
        </p:txBody>
      </p:sp>
      <p:sp>
        <p:nvSpPr>
          <p:cNvPr id="35" name="TextBox 34">
            <a:extLst>
              <a:ext uri="{FF2B5EF4-FFF2-40B4-BE49-F238E27FC236}">
                <a16:creationId xmlns:a16="http://schemas.microsoft.com/office/drawing/2014/main" id="{03B02124-4154-45A1-9810-4894177E965D}"/>
              </a:ext>
            </a:extLst>
          </p:cNvPr>
          <p:cNvSpPr txBox="1"/>
          <p:nvPr/>
        </p:nvSpPr>
        <p:spPr>
          <a:xfrm>
            <a:off x="9834637" y="57827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file_no</a:t>
            </a:r>
            <a:r>
              <a:rPr lang="en-US"/>
              <a:t> = 500</a:t>
            </a:r>
          </a:p>
        </p:txBody>
      </p:sp>
      <p:sp>
        <p:nvSpPr>
          <p:cNvPr id="2" name="Title 1">
            <a:extLst>
              <a:ext uri="{FF2B5EF4-FFF2-40B4-BE49-F238E27FC236}">
                <a16:creationId xmlns:a16="http://schemas.microsoft.com/office/drawing/2014/main" id="{86AA59DF-FA52-4D66-B05A-677E97A18361}"/>
              </a:ext>
            </a:extLst>
          </p:cNvPr>
          <p:cNvSpPr>
            <a:spLocks noGrp="1"/>
          </p:cNvSpPr>
          <p:nvPr>
            <p:ph type="title"/>
          </p:nvPr>
        </p:nvSpPr>
        <p:spPr>
          <a:xfrm>
            <a:off x="4087906" y="230654"/>
            <a:ext cx="10515600" cy="1325563"/>
          </a:xfrm>
        </p:spPr>
        <p:txBody>
          <a:bodyPr/>
          <a:lstStyle/>
          <a:p>
            <a:r>
              <a:rPr lang="en-US">
                <a:cs typeface="Calibri Light"/>
              </a:rPr>
              <a:t>Read data points</a:t>
            </a:r>
          </a:p>
          <a:p>
            <a:endParaRPr lang="en-US"/>
          </a:p>
          <a:p>
            <a:endParaRPr lang="en-US">
              <a:cs typeface="Calibri Light"/>
            </a:endParaRPr>
          </a:p>
        </p:txBody>
      </p:sp>
    </p:spTree>
    <p:extLst>
      <p:ext uri="{BB962C8B-B14F-4D97-AF65-F5344CB8AC3E}">
        <p14:creationId xmlns:p14="http://schemas.microsoft.com/office/powerpoint/2010/main" val="3313855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logo&#10;&#10;Description generated with very high confidence">
            <a:extLst>
              <a:ext uri="{FF2B5EF4-FFF2-40B4-BE49-F238E27FC236}">
                <a16:creationId xmlns:a16="http://schemas.microsoft.com/office/drawing/2014/main" id="{FACE178C-BBD7-4169-9A38-367125A8CA66}"/>
              </a:ext>
            </a:extLst>
          </p:cNvPr>
          <p:cNvPicPr>
            <a:picLocks noGrp="1" noChangeAspect="1"/>
          </p:cNvPicPr>
          <p:nvPr>
            <p:ph idx="1"/>
          </p:nvPr>
        </p:nvPicPr>
        <p:blipFill>
          <a:blip r:embed="rId2"/>
          <a:stretch>
            <a:fillRect/>
          </a:stretch>
        </p:blipFill>
        <p:spPr>
          <a:xfrm>
            <a:off x="919805" y="1825625"/>
            <a:ext cx="10036088" cy="4351338"/>
          </a:xfrm>
          <a:prstGeom prst="rect">
            <a:avLst/>
          </a:prstGeom>
        </p:spPr>
      </p:pic>
      <p:sp>
        <p:nvSpPr>
          <p:cNvPr id="5" name="Title 1">
            <a:extLst>
              <a:ext uri="{FF2B5EF4-FFF2-40B4-BE49-F238E27FC236}">
                <a16:creationId xmlns:a16="http://schemas.microsoft.com/office/drawing/2014/main" id="{B62B33C6-4AD8-4DFF-B4E6-EA5A198DDFEA}"/>
              </a:ext>
            </a:extLst>
          </p:cNvPr>
          <p:cNvSpPr txBox="1">
            <a:spLocks/>
          </p:cNvSpPr>
          <p:nvPr/>
        </p:nvSpPr>
        <p:spPr>
          <a:xfrm>
            <a:off x="2759015" y="5462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Get Local Head </a:t>
            </a:r>
          </a:p>
          <a:p>
            <a:endParaRPr lang="en-US" b="1">
              <a:cs typeface="Calibri Light"/>
            </a:endParaRPr>
          </a:p>
          <a:p>
            <a:endParaRPr lang="en-US">
              <a:cs typeface="Calibri Light"/>
            </a:endParaRPr>
          </a:p>
        </p:txBody>
      </p:sp>
    </p:spTree>
    <p:extLst>
      <p:ext uri="{BB962C8B-B14F-4D97-AF65-F5344CB8AC3E}">
        <p14:creationId xmlns:p14="http://schemas.microsoft.com/office/powerpoint/2010/main" val="680722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1EB65FB-7437-4D97-BEF2-A8714C0F14DC}"/>
              </a:ext>
            </a:extLst>
          </p:cNvPr>
          <p:cNvSpPr/>
          <p:nvPr/>
        </p:nvSpPr>
        <p:spPr>
          <a:xfrm>
            <a:off x="5130799" y="16772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6" name="Oval 5">
            <a:extLst>
              <a:ext uri="{FF2B5EF4-FFF2-40B4-BE49-F238E27FC236}">
                <a16:creationId xmlns:a16="http://schemas.microsoft.com/office/drawing/2014/main" id="{946A5941-0931-4635-9154-39DC8B8C4064}"/>
              </a:ext>
            </a:extLst>
          </p:cNvPr>
          <p:cNvSpPr/>
          <p:nvPr/>
        </p:nvSpPr>
        <p:spPr>
          <a:xfrm>
            <a:off x="7513561" y="3866846"/>
            <a:ext cx="914400" cy="9144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 name="Oval 7">
            <a:extLst>
              <a:ext uri="{FF2B5EF4-FFF2-40B4-BE49-F238E27FC236}">
                <a16:creationId xmlns:a16="http://schemas.microsoft.com/office/drawing/2014/main" id="{10D0D6D8-1A95-4A96-B028-9B6EB3A4AD96}"/>
              </a:ext>
            </a:extLst>
          </p:cNvPr>
          <p:cNvSpPr/>
          <p:nvPr/>
        </p:nvSpPr>
        <p:spPr>
          <a:xfrm>
            <a:off x="2373085" y="3612847"/>
            <a:ext cx="914400" cy="9144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D0A980C-A5D4-4DA7-B193-5259441AEB9C}"/>
              </a:ext>
            </a:extLst>
          </p:cNvPr>
          <p:cNvSpPr/>
          <p:nvPr/>
        </p:nvSpPr>
        <p:spPr>
          <a:xfrm>
            <a:off x="4816322" y="3745895"/>
            <a:ext cx="914400" cy="9144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9EA6CAF-ECA7-4C8D-B8DC-8333EC58C070}"/>
              </a:ext>
            </a:extLst>
          </p:cNvPr>
          <p:cNvSpPr/>
          <p:nvPr/>
        </p:nvSpPr>
        <p:spPr>
          <a:xfrm>
            <a:off x="7828037" y="2113037"/>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90FC018-05B9-43F9-BF1E-DBD5BDF5D0C7}"/>
              </a:ext>
            </a:extLst>
          </p:cNvPr>
          <p:cNvSpPr/>
          <p:nvPr/>
        </p:nvSpPr>
        <p:spPr>
          <a:xfrm>
            <a:off x="3582609" y="197999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2CF83E-7DDF-4549-A719-0C3081E41139}"/>
              </a:ext>
            </a:extLst>
          </p:cNvPr>
          <p:cNvSpPr/>
          <p:nvPr/>
        </p:nvSpPr>
        <p:spPr>
          <a:xfrm>
            <a:off x="9231085" y="3709609"/>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051EA220-5037-46A2-B1EE-E0CDB13EAF33}"/>
              </a:ext>
            </a:extLst>
          </p:cNvPr>
          <p:cNvCxnSpPr/>
          <p:nvPr/>
        </p:nvCxnSpPr>
        <p:spPr>
          <a:xfrm>
            <a:off x="8672437" y="2790303"/>
            <a:ext cx="706582" cy="973776"/>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ABF740-8767-4A47-BCE7-B26590523188}"/>
              </a:ext>
            </a:extLst>
          </p:cNvPr>
          <p:cNvCxnSpPr>
            <a:cxnSpLocks/>
          </p:cNvCxnSpPr>
          <p:nvPr/>
        </p:nvCxnSpPr>
        <p:spPr>
          <a:xfrm flipH="1">
            <a:off x="4277027" y="937531"/>
            <a:ext cx="911980" cy="1095828"/>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3110FCF4-BD09-4B90-BC07-6AD6470ECD84}"/>
              </a:ext>
            </a:extLst>
          </p:cNvPr>
          <p:cNvCxnSpPr>
            <a:cxnSpLocks/>
          </p:cNvCxnSpPr>
          <p:nvPr/>
        </p:nvCxnSpPr>
        <p:spPr>
          <a:xfrm flipH="1">
            <a:off x="7929789" y="2933246"/>
            <a:ext cx="125790" cy="938590"/>
          </a:xfrm>
          <a:prstGeom prst="straightConnector1">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90BBB7-3025-4C9D-993E-9C67005F3B16}"/>
              </a:ext>
            </a:extLst>
          </p:cNvPr>
          <p:cNvCxnSpPr>
            <a:cxnSpLocks/>
          </p:cNvCxnSpPr>
          <p:nvPr/>
        </p:nvCxnSpPr>
        <p:spPr>
          <a:xfrm>
            <a:off x="4233484" y="2848579"/>
            <a:ext cx="914400" cy="914400"/>
          </a:xfrm>
          <a:prstGeom prst="straightConnector1">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EF8C986A-257A-40AB-B5C1-8F998CF4B301}"/>
              </a:ext>
            </a:extLst>
          </p:cNvPr>
          <p:cNvCxnSpPr>
            <a:cxnSpLocks/>
          </p:cNvCxnSpPr>
          <p:nvPr/>
        </p:nvCxnSpPr>
        <p:spPr>
          <a:xfrm flipH="1">
            <a:off x="2910266" y="2667151"/>
            <a:ext cx="718457" cy="914400"/>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57FA0ED5-609E-400C-BE7C-9D2C618DFDB1}"/>
              </a:ext>
            </a:extLst>
          </p:cNvPr>
          <p:cNvCxnSpPr>
            <a:cxnSpLocks/>
          </p:cNvCxnSpPr>
          <p:nvPr/>
        </p:nvCxnSpPr>
        <p:spPr>
          <a:xfrm>
            <a:off x="5975199" y="913342"/>
            <a:ext cx="1954589" cy="1422398"/>
          </a:xfrm>
          <a:prstGeom prst="straightConnector1">
            <a:avLst/>
          </a:prstGeom>
          <a:ln>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41B9A324-ED04-4473-8250-0B877C640A29}"/>
              </a:ext>
            </a:extLst>
          </p:cNvPr>
          <p:cNvCxnSpPr>
            <a:cxnSpLocks/>
          </p:cNvCxnSpPr>
          <p:nvPr/>
        </p:nvCxnSpPr>
        <p:spPr>
          <a:xfrm flipH="1">
            <a:off x="4410074" y="1034292"/>
            <a:ext cx="875695" cy="1120019"/>
          </a:xfrm>
          <a:prstGeom prst="straightConnector1">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0C0921CD-8B17-402D-8013-0599A7BD697C}"/>
              </a:ext>
            </a:extLst>
          </p:cNvPr>
          <p:cNvCxnSpPr>
            <a:cxnSpLocks/>
          </p:cNvCxnSpPr>
          <p:nvPr/>
        </p:nvCxnSpPr>
        <p:spPr>
          <a:xfrm>
            <a:off x="6001588" y="803383"/>
            <a:ext cx="1953490" cy="1408106"/>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0ED6C5D-94B7-489B-AD42-A278A6274BE4}"/>
              </a:ext>
            </a:extLst>
          </p:cNvPr>
          <p:cNvSpPr txBox="1"/>
          <p:nvPr/>
        </p:nvSpPr>
        <p:spPr>
          <a:xfrm>
            <a:off x="4727928" y="4300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cs typeface="Calibri"/>
              </a:rPr>
              <a:t>R0</a:t>
            </a:r>
            <a:r>
              <a:rPr lang="en-US">
                <a:solidFill>
                  <a:srgbClr val="000000"/>
                </a:solidFill>
                <a:cs typeface="Calibri"/>
              </a:rPr>
              <a:t>,</a:t>
            </a:r>
            <a:r>
              <a:rPr lang="en-US">
                <a:solidFill>
                  <a:srgbClr val="FF0000"/>
                </a:solidFill>
                <a:cs typeface="Calibri"/>
              </a:rPr>
              <a:t>R1</a:t>
            </a:r>
            <a:r>
              <a:rPr lang="en-US">
                <a:solidFill>
                  <a:srgbClr val="000000"/>
                </a:solidFill>
                <a:cs typeface="Calibri"/>
              </a:rPr>
              <a:t>,</a:t>
            </a:r>
            <a:r>
              <a:rPr lang="en-US">
                <a:solidFill>
                  <a:srgbClr val="00B050"/>
                </a:solidFill>
                <a:cs typeface="Calibri"/>
              </a:rPr>
              <a:t>R2</a:t>
            </a:r>
            <a:r>
              <a:rPr lang="en-US">
                <a:solidFill>
                  <a:srgbClr val="000000"/>
                </a:solidFill>
                <a:cs typeface="Calibri"/>
              </a:rPr>
              <a:t>,</a:t>
            </a:r>
            <a:r>
              <a:rPr lang="en-US">
                <a:solidFill>
                  <a:srgbClr val="7030A0"/>
                </a:solidFill>
                <a:cs typeface="Calibri"/>
              </a:rPr>
              <a:t>R3,</a:t>
            </a:r>
            <a:r>
              <a:rPr lang="en-US">
                <a:solidFill>
                  <a:schemeClr val="accent2">
                    <a:lumMod val="50000"/>
                  </a:schemeClr>
                </a:solidFill>
                <a:cs typeface="Calibri"/>
              </a:rPr>
              <a:t>R4</a:t>
            </a:r>
          </a:p>
        </p:txBody>
      </p:sp>
      <p:sp>
        <p:nvSpPr>
          <p:cNvPr id="21" name="TextBox 20">
            <a:extLst>
              <a:ext uri="{FF2B5EF4-FFF2-40B4-BE49-F238E27FC236}">
                <a16:creationId xmlns:a16="http://schemas.microsoft.com/office/drawing/2014/main" id="{5E7B72BB-107A-4C3E-9FF4-E810D73FE2CB}"/>
              </a:ext>
            </a:extLst>
          </p:cNvPr>
          <p:cNvSpPr txBox="1"/>
          <p:nvPr/>
        </p:nvSpPr>
        <p:spPr>
          <a:xfrm>
            <a:off x="3635073" y="22501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rPr>
              <a:t>R0</a:t>
            </a:r>
            <a:r>
              <a:rPr lang="en-US">
                <a:solidFill>
                  <a:srgbClr val="000000"/>
                </a:solidFill>
              </a:rPr>
              <a:t>,</a:t>
            </a:r>
            <a:r>
              <a:rPr lang="en-US"/>
              <a:t> </a:t>
            </a:r>
            <a:r>
              <a:rPr lang="en-US">
                <a:solidFill>
                  <a:srgbClr val="000000"/>
                </a:solidFill>
              </a:rPr>
              <a:t> </a:t>
            </a:r>
            <a:r>
              <a:rPr lang="en-US">
                <a:solidFill>
                  <a:srgbClr val="FF0000"/>
                </a:solidFill>
              </a:rPr>
              <a:t>R1</a:t>
            </a:r>
            <a:endParaRPr lang="en-US">
              <a:solidFill>
                <a:srgbClr val="000000"/>
              </a:solidFill>
              <a:cs typeface="Calibri"/>
            </a:endParaRPr>
          </a:p>
        </p:txBody>
      </p:sp>
      <p:sp>
        <p:nvSpPr>
          <p:cNvPr id="7" name="TextBox 6">
            <a:extLst>
              <a:ext uri="{FF2B5EF4-FFF2-40B4-BE49-F238E27FC236}">
                <a16:creationId xmlns:a16="http://schemas.microsoft.com/office/drawing/2014/main" id="{9B24ACFC-154E-4242-8745-A0D3FC7C2D19}"/>
              </a:ext>
            </a:extLst>
          </p:cNvPr>
          <p:cNvSpPr txBox="1"/>
          <p:nvPr/>
        </p:nvSpPr>
        <p:spPr>
          <a:xfrm>
            <a:off x="7748209" y="2376275"/>
            <a:ext cx="1669288"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R2,</a:t>
            </a:r>
            <a:r>
              <a:rPr lang="en-US">
                <a:solidFill>
                  <a:srgbClr val="7030A0"/>
                </a:solidFill>
              </a:rPr>
              <a:t>R3, </a:t>
            </a:r>
            <a:r>
              <a:rPr lang="en-US">
                <a:solidFill>
                  <a:schemeClr val="accent2">
                    <a:lumMod val="50000"/>
                  </a:schemeClr>
                </a:solidFill>
              </a:rPr>
              <a:t>R4</a:t>
            </a:r>
          </a:p>
          <a:p>
            <a:endParaRPr lang="en-US">
              <a:solidFill>
                <a:srgbClr val="7030A0"/>
              </a:solidFill>
              <a:cs typeface="Calibri"/>
            </a:endParaRPr>
          </a:p>
        </p:txBody>
      </p:sp>
      <p:sp>
        <p:nvSpPr>
          <p:cNvPr id="19" name="TextBox 18">
            <a:extLst>
              <a:ext uri="{FF2B5EF4-FFF2-40B4-BE49-F238E27FC236}">
                <a16:creationId xmlns:a16="http://schemas.microsoft.com/office/drawing/2014/main" id="{58F351C8-6577-4E71-8388-892CB0185FA1}"/>
              </a:ext>
            </a:extLst>
          </p:cNvPr>
          <p:cNvSpPr txBox="1"/>
          <p:nvPr/>
        </p:nvSpPr>
        <p:spPr>
          <a:xfrm>
            <a:off x="7721752" y="4129464"/>
            <a:ext cx="5902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R2</a:t>
            </a:r>
          </a:p>
        </p:txBody>
      </p:sp>
      <p:sp>
        <p:nvSpPr>
          <p:cNvPr id="24" name="TextBox 23">
            <a:extLst>
              <a:ext uri="{FF2B5EF4-FFF2-40B4-BE49-F238E27FC236}">
                <a16:creationId xmlns:a16="http://schemas.microsoft.com/office/drawing/2014/main" id="{D17B8C44-CD6C-430E-AF69-4C8D1B3238D3}"/>
              </a:ext>
            </a:extLst>
          </p:cNvPr>
          <p:cNvSpPr txBox="1"/>
          <p:nvPr/>
        </p:nvSpPr>
        <p:spPr>
          <a:xfrm>
            <a:off x="2639484" y="3945770"/>
            <a:ext cx="13038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70C0"/>
                </a:solidFill>
                <a:cs typeface="Calibri"/>
              </a:rPr>
              <a:t>R0</a:t>
            </a:r>
          </a:p>
        </p:txBody>
      </p:sp>
      <p:sp>
        <p:nvSpPr>
          <p:cNvPr id="25" name="TextBox 24">
            <a:extLst>
              <a:ext uri="{FF2B5EF4-FFF2-40B4-BE49-F238E27FC236}">
                <a16:creationId xmlns:a16="http://schemas.microsoft.com/office/drawing/2014/main" id="{48DF8392-0E77-4E20-9609-9B2EEAF226CE}"/>
              </a:ext>
            </a:extLst>
          </p:cNvPr>
          <p:cNvSpPr txBox="1"/>
          <p:nvPr/>
        </p:nvSpPr>
        <p:spPr>
          <a:xfrm>
            <a:off x="5058279" y="4024134"/>
            <a:ext cx="566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R1</a:t>
            </a:r>
          </a:p>
        </p:txBody>
      </p:sp>
      <p:sp>
        <p:nvSpPr>
          <p:cNvPr id="26" name="TextBox 25">
            <a:extLst>
              <a:ext uri="{FF2B5EF4-FFF2-40B4-BE49-F238E27FC236}">
                <a16:creationId xmlns:a16="http://schemas.microsoft.com/office/drawing/2014/main" id="{D240D548-BD31-4615-93E9-8ED7F1433539}"/>
              </a:ext>
            </a:extLst>
          </p:cNvPr>
          <p:cNvSpPr txBox="1"/>
          <p:nvPr/>
        </p:nvSpPr>
        <p:spPr>
          <a:xfrm>
            <a:off x="9298324" y="3977518"/>
            <a:ext cx="10960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7030A0"/>
                </a:solidFill>
              </a:rPr>
              <a:t>R3, </a:t>
            </a:r>
            <a:r>
              <a:rPr lang="en-US">
                <a:solidFill>
                  <a:schemeClr val="accent2">
                    <a:lumMod val="50000"/>
                  </a:schemeClr>
                </a:solidFill>
              </a:rPr>
              <a:t>R4</a:t>
            </a:r>
          </a:p>
          <a:p>
            <a:endParaRPr lang="en-US">
              <a:solidFill>
                <a:srgbClr val="7030A0"/>
              </a:solidFill>
              <a:cs typeface="Calibri"/>
            </a:endParaRPr>
          </a:p>
        </p:txBody>
      </p:sp>
      <p:sp>
        <p:nvSpPr>
          <p:cNvPr id="5" name="TextBox 4">
            <a:extLst>
              <a:ext uri="{FF2B5EF4-FFF2-40B4-BE49-F238E27FC236}">
                <a16:creationId xmlns:a16="http://schemas.microsoft.com/office/drawing/2014/main" id="{542DE01C-01D5-4B57-974D-26FB9514C237}"/>
              </a:ext>
            </a:extLst>
          </p:cNvPr>
          <p:cNvSpPr txBox="1"/>
          <p:nvPr/>
        </p:nvSpPr>
        <p:spPr>
          <a:xfrm>
            <a:off x="688622" y="67451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Get Local Head</a:t>
            </a:r>
          </a:p>
        </p:txBody>
      </p:sp>
      <p:cxnSp>
        <p:nvCxnSpPr>
          <p:cNvPr id="22" name="Straight Arrow Connector 21">
            <a:extLst>
              <a:ext uri="{FF2B5EF4-FFF2-40B4-BE49-F238E27FC236}">
                <a16:creationId xmlns:a16="http://schemas.microsoft.com/office/drawing/2014/main" id="{848FB03A-5A25-4D21-8FD1-A05872C26387}"/>
              </a:ext>
            </a:extLst>
          </p:cNvPr>
          <p:cNvCxnSpPr/>
          <p:nvPr/>
        </p:nvCxnSpPr>
        <p:spPr>
          <a:xfrm>
            <a:off x="6084124" y="715487"/>
            <a:ext cx="1959428" cy="1425038"/>
          </a:xfrm>
          <a:prstGeom prst="straightConnector1">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5BC24CA-8D93-43CD-833B-35C2729C5F6D}"/>
              </a:ext>
            </a:extLst>
          </p:cNvPr>
          <p:cNvCxnSpPr>
            <a:cxnSpLocks/>
          </p:cNvCxnSpPr>
          <p:nvPr/>
        </p:nvCxnSpPr>
        <p:spPr>
          <a:xfrm>
            <a:off x="8716488" y="2714500"/>
            <a:ext cx="752102" cy="999505"/>
          </a:xfrm>
          <a:prstGeom prst="straightConnector1">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AAB3C5-3A65-444A-A5AD-8F3B3E4A9F9F}"/>
              </a:ext>
            </a:extLst>
          </p:cNvPr>
          <p:cNvCxnSpPr>
            <a:cxnSpLocks/>
          </p:cNvCxnSpPr>
          <p:nvPr/>
        </p:nvCxnSpPr>
        <p:spPr>
          <a:xfrm flipH="1">
            <a:off x="8963382" y="4462744"/>
            <a:ext cx="342405" cy="696686"/>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6DD09BF-85E8-46C4-AA5B-4A5CE82006FE}"/>
              </a:ext>
            </a:extLst>
          </p:cNvPr>
          <p:cNvSpPr/>
          <p:nvPr/>
        </p:nvSpPr>
        <p:spPr>
          <a:xfrm>
            <a:off x="8429500" y="5075271"/>
            <a:ext cx="914400" cy="914400"/>
          </a:xfrm>
          <a:prstGeom prst="ellipse">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7030A0"/>
                </a:solidFill>
                <a:cs typeface="Calibri"/>
              </a:rPr>
              <a:t>R3</a:t>
            </a:r>
            <a:endParaRPr lang="en-US"/>
          </a:p>
        </p:txBody>
      </p:sp>
      <p:sp>
        <p:nvSpPr>
          <p:cNvPr id="31" name="Oval 30">
            <a:extLst>
              <a:ext uri="{FF2B5EF4-FFF2-40B4-BE49-F238E27FC236}">
                <a16:creationId xmlns:a16="http://schemas.microsoft.com/office/drawing/2014/main" id="{CB6C52D9-34B7-4DFE-A479-2BB0C4149D6E}"/>
              </a:ext>
            </a:extLst>
          </p:cNvPr>
          <p:cNvSpPr/>
          <p:nvPr/>
        </p:nvSpPr>
        <p:spPr>
          <a:xfrm>
            <a:off x="10349344" y="5174231"/>
            <a:ext cx="914400" cy="9144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2">
                    <a:lumMod val="50000"/>
                  </a:schemeClr>
                </a:solidFill>
                <a:cs typeface="Calibri"/>
              </a:rPr>
              <a:t>R4</a:t>
            </a:r>
          </a:p>
          <a:p>
            <a:pPr algn="ctr"/>
            <a:endParaRPr lang="en-US">
              <a:solidFill>
                <a:srgbClr val="833C0B"/>
              </a:solidFill>
              <a:cs typeface="Calibri"/>
            </a:endParaRPr>
          </a:p>
        </p:txBody>
      </p:sp>
      <p:cxnSp>
        <p:nvCxnSpPr>
          <p:cNvPr id="32" name="Straight Arrow Connector 31">
            <a:extLst>
              <a:ext uri="{FF2B5EF4-FFF2-40B4-BE49-F238E27FC236}">
                <a16:creationId xmlns:a16="http://schemas.microsoft.com/office/drawing/2014/main" id="{9FD36B0E-0DC9-4142-B6CE-A36A814855D2}"/>
              </a:ext>
            </a:extLst>
          </p:cNvPr>
          <p:cNvCxnSpPr>
            <a:cxnSpLocks/>
          </p:cNvCxnSpPr>
          <p:nvPr/>
        </p:nvCxnSpPr>
        <p:spPr>
          <a:xfrm>
            <a:off x="10072254" y="4416629"/>
            <a:ext cx="554179" cy="781791"/>
          </a:xfrm>
          <a:prstGeom prst="straightConnector1">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80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4319-A0E0-4D42-9733-94E22937D455}"/>
              </a:ext>
            </a:extLst>
          </p:cNvPr>
          <p:cNvSpPr>
            <a:spLocks noGrp="1"/>
          </p:cNvSpPr>
          <p:nvPr>
            <p:ph type="title"/>
          </p:nvPr>
        </p:nvSpPr>
        <p:spPr/>
        <p:txBody>
          <a:bodyPr/>
          <a:lstStyle/>
          <a:p>
            <a:r>
              <a:rPr lang="en-US" sz="6000">
                <a:cs typeface="Calibri Light"/>
              </a:rPr>
              <a:t>Get Local Head </a:t>
            </a:r>
          </a:p>
          <a:p>
            <a:endParaRPr lang="en-US">
              <a:cs typeface="Calibri Light"/>
            </a:endParaRPr>
          </a:p>
        </p:txBody>
      </p:sp>
      <p:pic>
        <p:nvPicPr>
          <p:cNvPr id="6" name="Picture 6" descr="A screenshot of a cell phone&#10;&#10;Description generated with very high confidence">
            <a:extLst>
              <a:ext uri="{FF2B5EF4-FFF2-40B4-BE49-F238E27FC236}">
                <a16:creationId xmlns:a16="http://schemas.microsoft.com/office/drawing/2014/main" id="{F1FD3207-CE0E-4900-AE99-A4C9F3B94984}"/>
              </a:ext>
            </a:extLst>
          </p:cNvPr>
          <p:cNvPicPr>
            <a:picLocks noChangeAspect="1"/>
          </p:cNvPicPr>
          <p:nvPr/>
        </p:nvPicPr>
        <p:blipFill>
          <a:blip r:embed="rId2"/>
          <a:stretch>
            <a:fillRect/>
          </a:stretch>
        </p:blipFill>
        <p:spPr>
          <a:xfrm>
            <a:off x="353684" y="2050361"/>
            <a:ext cx="10588278" cy="4804068"/>
          </a:xfrm>
          <a:prstGeom prst="rect">
            <a:avLst/>
          </a:prstGeom>
        </p:spPr>
      </p:pic>
    </p:spTree>
    <p:extLst>
      <p:ext uri="{BB962C8B-B14F-4D97-AF65-F5344CB8AC3E}">
        <p14:creationId xmlns:p14="http://schemas.microsoft.com/office/powerpoint/2010/main" val="101957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18F630-18F8-4BB1-BC70-CD374C87A84A}"/>
              </a:ext>
            </a:extLst>
          </p:cNvPr>
          <p:cNvSpPr txBox="1"/>
          <p:nvPr/>
        </p:nvSpPr>
        <p:spPr>
          <a:xfrm>
            <a:off x="1142011" y="93021"/>
            <a:ext cx="34458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cs typeface="Calibri"/>
              </a:rPr>
              <a:t>GetMaxMinGlobal</a:t>
            </a:r>
            <a:endParaRPr lang="en-US" err="1">
              <a:cs typeface="Calibri"/>
            </a:endParaRPr>
          </a:p>
        </p:txBody>
      </p:sp>
      <p:sp>
        <p:nvSpPr>
          <p:cNvPr id="3" name="TextBox 2">
            <a:extLst>
              <a:ext uri="{FF2B5EF4-FFF2-40B4-BE49-F238E27FC236}">
                <a16:creationId xmlns:a16="http://schemas.microsoft.com/office/drawing/2014/main" id="{58CC6967-4E94-43D4-B379-9F0A0F303913}"/>
              </a:ext>
            </a:extLst>
          </p:cNvPr>
          <p:cNvSpPr txBox="1"/>
          <p:nvPr/>
        </p:nvSpPr>
        <p:spPr>
          <a:xfrm>
            <a:off x="2131621" y="27748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4" name="Picture 4" descr="A screenshot of a social media post&#10;&#10;Description generated with very high confidence">
            <a:extLst>
              <a:ext uri="{FF2B5EF4-FFF2-40B4-BE49-F238E27FC236}">
                <a16:creationId xmlns:a16="http://schemas.microsoft.com/office/drawing/2014/main" id="{27D222DC-D2A6-4938-9056-63FCE1A92B73}"/>
              </a:ext>
            </a:extLst>
          </p:cNvPr>
          <p:cNvPicPr>
            <a:picLocks noChangeAspect="1"/>
          </p:cNvPicPr>
          <p:nvPr/>
        </p:nvPicPr>
        <p:blipFill>
          <a:blip r:embed="rId2"/>
          <a:stretch>
            <a:fillRect/>
          </a:stretch>
        </p:blipFill>
        <p:spPr>
          <a:xfrm>
            <a:off x="6960921" y="562593"/>
            <a:ext cx="4959928" cy="3436915"/>
          </a:xfrm>
          <a:prstGeom prst="rect">
            <a:avLst/>
          </a:prstGeom>
        </p:spPr>
      </p:pic>
      <p:sp>
        <p:nvSpPr>
          <p:cNvPr id="6" name="TextBox 5">
            <a:extLst>
              <a:ext uri="{FF2B5EF4-FFF2-40B4-BE49-F238E27FC236}">
                <a16:creationId xmlns:a16="http://schemas.microsoft.com/office/drawing/2014/main" id="{6C1CD56D-DBCA-4C26-A9DF-58A15686B171}"/>
              </a:ext>
            </a:extLst>
          </p:cNvPr>
          <p:cNvSpPr txBox="1"/>
          <p:nvPr/>
        </p:nvSpPr>
        <p:spPr>
          <a:xfrm>
            <a:off x="3422444" y="15421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9" name="Picture 9" descr="A screenshot of a social media post&#10;&#10;Description generated with very high confidence">
            <a:extLst>
              <a:ext uri="{FF2B5EF4-FFF2-40B4-BE49-F238E27FC236}">
                <a16:creationId xmlns:a16="http://schemas.microsoft.com/office/drawing/2014/main" id="{FEBCE5A8-0629-4ACA-86A1-15E350D8FB03}"/>
              </a:ext>
            </a:extLst>
          </p:cNvPr>
          <p:cNvPicPr>
            <a:picLocks noChangeAspect="1"/>
          </p:cNvPicPr>
          <p:nvPr/>
        </p:nvPicPr>
        <p:blipFill>
          <a:blip r:embed="rId3"/>
          <a:stretch>
            <a:fillRect/>
          </a:stretch>
        </p:blipFill>
        <p:spPr>
          <a:xfrm>
            <a:off x="1112322" y="589566"/>
            <a:ext cx="5434939" cy="6035127"/>
          </a:xfrm>
          <a:prstGeom prst="rect">
            <a:avLst/>
          </a:prstGeom>
        </p:spPr>
      </p:pic>
      <p:sp>
        <p:nvSpPr>
          <p:cNvPr id="11" name="TextBox 10">
            <a:extLst>
              <a:ext uri="{FF2B5EF4-FFF2-40B4-BE49-F238E27FC236}">
                <a16:creationId xmlns:a16="http://schemas.microsoft.com/office/drawing/2014/main" id="{68126109-CBFA-4BE6-8E81-C89407537AC9}"/>
              </a:ext>
            </a:extLst>
          </p:cNvPr>
          <p:cNvSpPr txBox="1"/>
          <p:nvPr/>
        </p:nvSpPr>
        <p:spPr>
          <a:xfrm>
            <a:off x="7969085" y="91786"/>
            <a:ext cx="36437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Get Largest Dimension</a:t>
            </a:r>
          </a:p>
        </p:txBody>
      </p:sp>
    </p:spTree>
    <p:extLst>
      <p:ext uri="{BB962C8B-B14F-4D97-AF65-F5344CB8AC3E}">
        <p14:creationId xmlns:p14="http://schemas.microsoft.com/office/powerpoint/2010/main" val="4057480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2E51-14B0-4C9F-A48D-12554014EBC3}"/>
              </a:ext>
            </a:extLst>
          </p:cNvPr>
          <p:cNvSpPr>
            <a:spLocks noGrp="1"/>
          </p:cNvSpPr>
          <p:nvPr>
            <p:ph type="title"/>
          </p:nvPr>
        </p:nvSpPr>
        <p:spPr/>
        <p:txBody>
          <a:bodyPr/>
          <a:lstStyle/>
          <a:p>
            <a:r>
              <a:rPr lang="en-US" sz="6000">
                <a:cs typeface="Calibri Light"/>
              </a:rPr>
              <a:t>Global Sort </a:t>
            </a:r>
          </a:p>
          <a:p>
            <a:endParaRPr lang="en-US">
              <a:cs typeface="Calibri Light"/>
            </a:endParaRPr>
          </a:p>
        </p:txBody>
      </p:sp>
      <p:sp>
        <p:nvSpPr>
          <p:cNvPr id="3" name="Content Placeholder 2">
            <a:extLst>
              <a:ext uri="{FF2B5EF4-FFF2-40B4-BE49-F238E27FC236}">
                <a16:creationId xmlns:a16="http://schemas.microsoft.com/office/drawing/2014/main" id="{68EDE986-0AFF-48C6-83E2-7053F4D616E3}"/>
              </a:ext>
            </a:extLst>
          </p:cNvPr>
          <p:cNvSpPr>
            <a:spLocks noGrp="1"/>
          </p:cNvSpPr>
          <p:nvPr>
            <p:ph idx="1"/>
          </p:nvPr>
        </p:nvSpPr>
        <p:spPr/>
        <p:txBody>
          <a:bodyPr vert="horz" lIns="91440" tIns="45720" rIns="91440" bIns="45720" rtlCol="0" anchor="t">
            <a:normAutofit/>
          </a:bodyPr>
          <a:lstStyle/>
          <a:p>
            <a:r>
              <a:rPr lang="en-US" err="1">
                <a:cs typeface="Calibri" panose="020F0502020204030204"/>
              </a:rPr>
              <a:t>localsort</a:t>
            </a:r>
            <a:r>
              <a:rPr lang="en-US">
                <a:cs typeface="Calibri" panose="020F0502020204030204"/>
              </a:rPr>
              <a:t> </a:t>
            </a:r>
          </a:p>
          <a:p>
            <a:r>
              <a:rPr lang="en-US" err="1">
                <a:cs typeface="Calibri" panose="020F0502020204030204"/>
              </a:rPr>
              <a:t>getBuckets</a:t>
            </a:r>
            <a:r>
              <a:rPr lang="en-US">
                <a:cs typeface="Calibri"/>
              </a:rPr>
              <a:t> </a:t>
            </a:r>
          </a:p>
          <a:p>
            <a:r>
              <a:rPr lang="en-US" err="1">
                <a:cs typeface="Calibri"/>
              </a:rPr>
              <a:t>adjustBuckets</a:t>
            </a:r>
            <a:r>
              <a:rPr lang="en-US">
                <a:cs typeface="Calibri"/>
              </a:rPr>
              <a:t> </a:t>
            </a:r>
          </a:p>
          <a:p>
            <a:r>
              <a:rPr lang="en-US" err="1">
                <a:cs typeface="Calibri"/>
              </a:rPr>
              <a:t>SendItems</a:t>
            </a:r>
            <a:r>
              <a:rPr lang="en-US">
                <a:cs typeface="Calibri"/>
              </a:rPr>
              <a:t> </a:t>
            </a:r>
          </a:p>
          <a:p>
            <a:r>
              <a:rPr lang="en-US" err="1">
                <a:cs typeface="Calibri"/>
              </a:rPr>
              <a:t>localsort</a:t>
            </a:r>
            <a:r>
              <a:rPr lang="en-US">
                <a:cs typeface="Calibri"/>
              </a:rPr>
              <a:t> </a:t>
            </a:r>
          </a:p>
          <a:p>
            <a:endParaRPr lang="en-US">
              <a:cs typeface="Calibri"/>
            </a:endParaRPr>
          </a:p>
        </p:txBody>
      </p:sp>
    </p:spTree>
    <p:extLst>
      <p:ext uri="{BB962C8B-B14F-4D97-AF65-F5344CB8AC3E}">
        <p14:creationId xmlns:p14="http://schemas.microsoft.com/office/powerpoint/2010/main" val="2419902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57A0-3B27-449C-86F6-0B309394593A}"/>
              </a:ext>
            </a:extLst>
          </p:cNvPr>
          <p:cNvSpPr>
            <a:spLocks noGrp="1"/>
          </p:cNvSpPr>
          <p:nvPr>
            <p:ph type="title"/>
          </p:nvPr>
        </p:nvSpPr>
        <p:spPr/>
        <p:txBody>
          <a:bodyPr/>
          <a:lstStyle/>
          <a:p>
            <a:r>
              <a:rPr lang="en-US" err="1">
                <a:cs typeface="Calibri Light"/>
              </a:rPr>
              <a:t>localsort</a:t>
            </a:r>
            <a:r>
              <a:rPr lang="en-US">
                <a:cs typeface="Calibri Light"/>
              </a:rPr>
              <a:t> </a:t>
            </a:r>
          </a:p>
          <a:p>
            <a:endParaRPr lang="en-US">
              <a:cs typeface="Calibri Light"/>
            </a:endParaRPr>
          </a:p>
        </p:txBody>
      </p:sp>
      <p:pic>
        <p:nvPicPr>
          <p:cNvPr id="4" name="Picture 4" descr="A screenshot of a cell phone&#10;&#10;Description generated with high confidence">
            <a:extLst>
              <a:ext uri="{FF2B5EF4-FFF2-40B4-BE49-F238E27FC236}">
                <a16:creationId xmlns:a16="http://schemas.microsoft.com/office/drawing/2014/main" id="{733B4D84-F8C6-4C36-9878-262A56CD9113}"/>
              </a:ext>
            </a:extLst>
          </p:cNvPr>
          <p:cNvPicPr>
            <a:picLocks noChangeAspect="1"/>
          </p:cNvPicPr>
          <p:nvPr/>
        </p:nvPicPr>
        <p:blipFill>
          <a:blip r:embed="rId2"/>
          <a:stretch>
            <a:fillRect/>
          </a:stretch>
        </p:blipFill>
        <p:spPr>
          <a:xfrm>
            <a:off x="842513" y="1201148"/>
            <a:ext cx="6524445" cy="5289590"/>
          </a:xfrm>
          <a:prstGeom prst="rect">
            <a:avLst/>
          </a:prstGeom>
        </p:spPr>
      </p:pic>
    </p:spTree>
    <p:extLst>
      <p:ext uri="{BB962C8B-B14F-4D97-AF65-F5344CB8AC3E}">
        <p14:creationId xmlns:p14="http://schemas.microsoft.com/office/powerpoint/2010/main" val="746977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A61828-2640-44D7-B9D7-E0F583A97674}"/>
              </a:ext>
            </a:extLst>
          </p:cNvPr>
          <p:cNvSpPr txBox="1"/>
          <p:nvPr/>
        </p:nvSpPr>
        <p:spPr>
          <a:xfrm>
            <a:off x="492087" y="593073"/>
            <a:ext cx="37806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lij = </a:t>
            </a:r>
            <a:r>
              <a:rPr lang="en-US" err="1"/>
              <a:t>jth</a:t>
            </a:r>
            <a:r>
              <a:rPr lang="en-US"/>
              <a:t> local lower limit for ith rank</a:t>
            </a:r>
          </a:p>
        </p:txBody>
      </p:sp>
      <p:graphicFrame>
        <p:nvGraphicFramePr>
          <p:cNvPr id="5" name="Table 5">
            <a:extLst>
              <a:ext uri="{FF2B5EF4-FFF2-40B4-BE49-F238E27FC236}">
                <a16:creationId xmlns:a16="http://schemas.microsoft.com/office/drawing/2014/main" id="{2B704AFB-087C-4F1E-A0A3-3B743DD937C5}"/>
              </a:ext>
            </a:extLst>
          </p:cNvPr>
          <p:cNvGraphicFramePr>
            <a:graphicFrameLocks noGrp="1"/>
          </p:cNvGraphicFramePr>
          <p:nvPr>
            <p:extLst>
              <p:ext uri="{D42A27DB-BD31-4B8C-83A1-F6EECF244321}">
                <p14:modId xmlns:p14="http://schemas.microsoft.com/office/powerpoint/2010/main" val="1631352493"/>
              </p:ext>
            </p:extLst>
          </p:nvPr>
        </p:nvGraphicFramePr>
        <p:xfrm>
          <a:off x="6463228" y="1165951"/>
          <a:ext cx="4808384" cy="2082194"/>
        </p:xfrm>
        <a:graphic>
          <a:graphicData uri="http://schemas.openxmlformats.org/drawingml/2006/table">
            <a:tbl>
              <a:tblPr firstRow="1" bandRow="1">
                <a:tableStyleId>{5C22544A-7EE6-4342-B048-85BDC9FD1C3A}</a:tableStyleId>
              </a:tblPr>
              <a:tblGrid>
                <a:gridCol w="1202096">
                  <a:extLst>
                    <a:ext uri="{9D8B030D-6E8A-4147-A177-3AD203B41FA5}">
                      <a16:colId xmlns:a16="http://schemas.microsoft.com/office/drawing/2014/main" val="3961405026"/>
                    </a:ext>
                  </a:extLst>
                </a:gridCol>
                <a:gridCol w="1202096">
                  <a:extLst>
                    <a:ext uri="{9D8B030D-6E8A-4147-A177-3AD203B41FA5}">
                      <a16:colId xmlns:a16="http://schemas.microsoft.com/office/drawing/2014/main" val="3742864926"/>
                    </a:ext>
                  </a:extLst>
                </a:gridCol>
                <a:gridCol w="1202096">
                  <a:extLst>
                    <a:ext uri="{9D8B030D-6E8A-4147-A177-3AD203B41FA5}">
                      <a16:colId xmlns:a16="http://schemas.microsoft.com/office/drawing/2014/main" val="4271959871"/>
                    </a:ext>
                  </a:extLst>
                </a:gridCol>
                <a:gridCol w="1202096">
                  <a:extLst>
                    <a:ext uri="{9D8B030D-6E8A-4147-A177-3AD203B41FA5}">
                      <a16:colId xmlns:a16="http://schemas.microsoft.com/office/drawing/2014/main" val="318163169"/>
                    </a:ext>
                  </a:extLst>
                </a:gridCol>
              </a:tblGrid>
              <a:tr h="548336">
                <a:tc>
                  <a:txBody>
                    <a:bodyPr/>
                    <a:lstStyle/>
                    <a:p>
                      <a:pPr algn="ctr"/>
                      <a:r>
                        <a:rPr lang="en-US"/>
                        <a:t>Min</a:t>
                      </a:r>
                    </a:p>
                  </a:txBody>
                  <a:tcPr anchor="ctr"/>
                </a:tc>
                <a:tc>
                  <a:txBody>
                    <a:bodyPr/>
                    <a:lstStyle/>
                    <a:p>
                      <a:pPr algn="ctr"/>
                      <a:r>
                        <a:rPr lang="en-US"/>
                        <a:t>li1</a:t>
                      </a:r>
                    </a:p>
                  </a:txBody>
                  <a:tcPr anchor="ctr"/>
                </a:tc>
                <a:tc>
                  <a:txBody>
                    <a:bodyPr/>
                    <a:lstStyle/>
                    <a:p>
                      <a:pPr algn="ctr"/>
                      <a:r>
                        <a:rPr lang="en-US"/>
                        <a:t>li2</a:t>
                      </a:r>
                    </a:p>
                  </a:txBody>
                  <a:tcPr anchor="ctr"/>
                </a:tc>
                <a:tc>
                  <a:txBody>
                    <a:bodyPr/>
                    <a:lstStyle/>
                    <a:p>
                      <a:pPr algn="ctr"/>
                      <a:r>
                        <a:rPr lang="en-US"/>
                        <a:t>Max</a:t>
                      </a:r>
                    </a:p>
                  </a:txBody>
                  <a:tcPr anchor="ctr"/>
                </a:tc>
                <a:extLst>
                  <a:ext uri="{0D108BD9-81ED-4DB2-BD59-A6C34878D82A}">
                    <a16:rowId xmlns:a16="http://schemas.microsoft.com/office/drawing/2014/main" val="1733605747"/>
                  </a:ext>
                </a:extLst>
              </a:tr>
              <a:tr h="511286">
                <a:tc>
                  <a:txBody>
                    <a:bodyPr/>
                    <a:lstStyle/>
                    <a:p>
                      <a:pPr algn="ctr"/>
                      <a:r>
                        <a:rPr lang="en-US">
                          <a:solidFill>
                            <a:srgbClr val="0070C0"/>
                          </a:solidFill>
                        </a:rPr>
                        <a:t>l10</a:t>
                      </a:r>
                    </a:p>
                  </a:txBody>
                  <a:tcPr anchor="ctr"/>
                </a:tc>
                <a:tc>
                  <a:txBody>
                    <a:bodyPr/>
                    <a:lstStyle/>
                    <a:p>
                      <a:pPr algn="ctr"/>
                      <a:r>
                        <a:rPr lang="en-US">
                          <a:solidFill>
                            <a:srgbClr val="0070C0"/>
                          </a:solidFill>
                        </a:rPr>
                        <a:t>l11</a:t>
                      </a:r>
                    </a:p>
                  </a:txBody>
                  <a:tcPr anchor="ctr"/>
                </a:tc>
                <a:tc>
                  <a:txBody>
                    <a:bodyPr/>
                    <a:lstStyle/>
                    <a:p>
                      <a:pPr algn="ctr"/>
                      <a:r>
                        <a:rPr lang="en-US">
                          <a:solidFill>
                            <a:srgbClr val="0070C0"/>
                          </a:solidFill>
                        </a:rPr>
                        <a:t>l12</a:t>
                      </a:r>
                    </a:p>
                  </a:txBody>
                  <a:tcPr anchor="ctr"/>
                </a:tc>
                <a:tc>
                  <a:txBody>
                    <a:bodyPr/>
                    <a:lstStyle/>
                    <a:p>
                      <a:pPr algn="ctr"/>
                      <a:r>
                        <a:rPr lang="en-US">
                          <a:solidFill>
                            <a:srgbClr val="0070C0"/>
                          </a:solidFill>
                        </a:rPr>
                        <a:t>l13</a:t>
                      </a:r>
                    </a:p>
                  </a:txBody>
                  <a:tcPr anchor="ctr"/>
                </a:tc>
                <a:extLst>
                  <a:ext uri="{0D108BD9-81ED-4DB2-BD59-A6C34878D82A}">
                    <a16:rowId xmlns:a16="http://schemas.microsoft.com/office/drawing/2014/main" val="4197422257"/>
                  </a:ext>
                </a:extLst>
              </a:tr>
              <a:tr h="511286">
                <a:tc>
                  <a:txBody>
                    <a:bodyPr/>
                    <a:lstStyle/>
                    <a:p>
                      <a:pPr algn="ctr"/>
                      <a:r>
                        <a:rPr lang="en-US">
                          <a:solidFill>
                            <a:srgbClr val="FF0000"/>
                          </a:solidFill>
                        </a:rPr>
                        <a:t>l20</a:t>
                      </a:r>
                    </a:p>
                  </a:txBody>
                  <a:tcPr anchor="ctr"/>
                </a:tc>
                <a:tc>
                  <a:txBody>
                    <a:bodyPr/>
                    <a:lstStyle/>
                    <a:p>
                      <a:pPr algn="ctr"/>
                      <a:r>
                        <a:rPr lang="en-US">
                          <a:solidFill>
                            <a:srgbClr val="FF0000"/>
                          </a:solidFill>
                        </a:rPr>
                        <a:t>l21</a:t>
                      </a:r>
                    </a:p>
                  </a:txBody>
                  <a:tcPr anchor="ctr"/>
                </a:tc>
                <a:tc>
                  <a:txBody>
                    <a:bodyPr/>
                    <a:lstStyle/>
                    <a:p>
                      <a:pPr algn="ctr"/>
                      <a:r>
                        <a:rPr lang="en-US">
                          <a:solidFill>
                            <a:srgbClr val="FF0000"/>
                          </a:solidFill>
                        </a:rPr>
                        <a:t>l22</a:t>
                      </a:r>
                    </a:p>
                  </a:txBody>
                  <a:tcPr anchor="ctr"/>
                </a:tc>
                <a:tc>
                  <a:txBody>
                    <a:bodyPr/>
                    <a:lstStyle/>
                    <a:p>
                      <a:pPr algn="ctr"/>
                      <a:r>
                        <a:rPr lang="en-US">
                          <a:solidFill>
                            <a:srgbClr val="FF0000"/>
                          </a:solidFill>
                        </a:rPr>
                        <a:t>l23</a:t>
                      </a:r>
                    </a:p>
                  </a:txBody>
                  <a:tcPr anchor="ctr"/>
                </a:tc>
                <a:extLst>
                  <a:ext uri="{0D108BD9-81ED-4DB2-BD59-A6C34878D82A}">
                    <a16:rowId xmlns:a16="http://schemas.microsoft.com/office/drawing/2014/main" val="1770275145"/>
                  </a:ext>
                </a:extLst>
              </a:tr>
              <a:tr h="511286">
                <a:tc>
                  <a:txBody>
                    <a:bodyPr/>
                    <a:lstStyle/>
                    <a:p>
                      <a:pPr lvl="0" algn="ctr">
                        <a:buNone/>
                      </a:pPr>
                      <a:r>
                        <a:rPr lang="en-US">
                          <a:solidFill>
                            <a:srgbClr val="FFC000"/>
                          </a:solidFill>
                        </a:rPr>
                        <a:t>l30</a:t>
                      </a:r>
                    </a:p>
                  </a:txBody>
                  <a:tcPr anchor="ctr"/>
                </a:tc>
                <a:tc>
                  <a:txBody>
                    <a:bodyPr/>
                    <a:lstStyle/>
                    <a:p>
                      <a:pPr lvl="0" algn="ctr">
                        <a:buNone/>
                      </a:pPr>
                      <a:r>
                        <a:rPr lang="en-US">
                          <a:solidFill>
                            <a:srgbClr val="FFC000"/>
                          </a:solidFill>
                        </a:rPr>
                        <a:t>l31</a:t>
                      </a:r>
                    </a:p>
                  </a:txBody>
                  <a:tcPr anchor="ctr"/>
                </a:tc>
                <a:tc>
                  <a:txBody>
                    <a:bodyPr/>
                    <a:lstStyle/>
                    <a:p>
                      <a:pPr lvl="0" algn="ctr">
                        <a:buNone/>
                      </a:pPr>
                      <a:r>
                        <a:rPr lang="en-US">
                          <a:solidFill>
                            <a:srgbClr val="FFC000"/>
                          </a:solidFill>
                        </a:rPr>
                        <a:t>l32</a:t>
                      </a:r>
                    </a:p>
                  </a:txBody>
                  <a:tcPr anchor="ctr"/>
                </a:tc>
                <a:tc>
                  <a:txBody>
                    <a:bodyPr/>
                    <a:lstStyle/>
                    <a:p>
                      <a:pPr lvl="0" algn="ctr">
                        <a:buNone/>
                      </a:pPr>
                      <a:r>
                        <a:rPr lang="en-US">
                          <a:solidFill>
                            <a:srgbClr val="FFC000"/>
                          </a:solidFill>
                        </a:rPr>
                        <a:t>l33</a:t>
                      </a:r>
                    </a:p>
                  </a:txBody>
                  <a:tcPr anchor="ctr"/>
                </a:tc>
                <a:extLst>
                  <a:ext uri="{0D108BD9-81ED-4DB2-BD59-A6C34878D82A}">
                    <a16:rowId xmlns:a16="http://schemas.microsoft.com/office/drawing/2014/main" val="1795224658"/>
                  </a:ext>
                </a:extLst>
              </a:tr>
            </a:tbl>
          </a:graphicData>
        </a:graphic>
      </p:graphicFrame>
      <p:sp>
        <p:nvSpPr>
          <p:cNvPr id="7" name="Rectangle 6">
            <a:extLst>
              <a:ext uri="{FF2B5EF4-FFF2-40B4-BE49-F238E27FC236}">
                <a16:creationId xmlns:a16="http://schemas.microsoft.com/office/drawing/2014/main" id="{15313EEF-19AD-41A5-803F-C6E09640AB43}"/>
              </a:ext>
            </a:extLst>
          </p:cNvPr>
          <p:cNvSpPr/>
          <p:nvPr/>
        </p:nvSpPr>
        <p:spPr>
          <a:xfrm>
            <a:off x="429314" y="1150001"/>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3E774D-2EF5-4285-B0D6-F4548B715A3F}"/>
              </a:ext>
            </a:extLst>
          </p:cNvPr>
          <p:cNvSpPr/>
          <p:nvPr/>
        </p:nvSpPr>
        <p:spPr>
          <a:xfrm>
            <a:off x="851627" y="1150000"/>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D861C57-D734-4274-A05F-4FD3ECAE49C8}"/>
              </a:ext>
            </a:extLst>
          </p:cNvPr>
          <p:cNvSpPr/>
          <p:nvPr/>
        </p:nvSpPr>
        <p:spPr>
          <a:xfrm>
            <a:off x="1273940" y="1149999"/>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B566D3-214C-4F36-ACB0-4F2EBBCB415D}"/>
              </a:ext>
            </a:extLst>
          </p:cNvPr>
          <p:cNvSpPr/>
          <p:nvPr/>
        </p:nvSpPr>
        <p:spPr>
          <a:xfrm>
            <a:off x="2008398" y="1150000"/>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C4CC292-A82A-45F9-9747-13EEC54A07FF}"/>
              </a:ext>
            </a:extLst>
          </p:cNvPr>
          <p:cNvSpPr/>
          <p:nvPr/>
        </p:nvSpPr>
        <p:spPr>
          <a:xfrm>
            <a:off x="2430710" y="1149999"/>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92E43C0-F386-44FA-98C0-6F311D1A26AE}"/>
              </a:ext>
            </a:extLst>
          </p:cNvPr>
          <p:cNvSpPr/>
          <p:nvPr/>
        </p:nvSpPr>
        <p:spPr>
          <a:xfrm>
            <a:off x="2853023" y="1149998"/>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B1C6B8-B288-447C-99D6-C7C42255EB1F}"/>
              </a:ext>
            </a:extLst>
          </p:cNvPr>
          <p:cNvSpPr/>
          <p:nvPr/>
        </p:nvSpPr>
        <p:spPr>
          <a:xfrm>
            <a:off x="3743555" y="1150001"/>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007933-532B-460E-BFF1-BF0FA7B12D6E}"/>
              </a:ext>
            </a:extLst>
          </p:cNvPr>
          <p:cNvSpPr/>
          <p:nvPr/>
        </p:nvSpPr>
        <p:spPr>
          <a:xfrm>
            <a:off x="4165868" y="1150000"/>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845DC39-FD65-4EE1-9202-D8E6A45159AA}"/>
              </a:ext>
            </a:extLst>
          </p:cNvPr>
          <p:cNvSpPr/>
          <p:nvPr/>
        </p:nvSpPr>
        <p:spPr>
          <a:xfrm>
            <a:off x="4588181" y="1149999"/>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9D3D0B-C05A-4AE9-9954-7D3236DDE5B1}"/>
              </a:ext>
            </a:extLst>
          </p:cNvPr>
          <p:cNvSpPr txBox="1"/>
          <p:nvPr/>
        </p:nvSpPr>
        <p:spPr>
          <a:xfrm>
            <a:off x="4164376" y="850134"/>
            <a:ext cx="5306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C000"/>
                </a:solidFill>
              </a:rPr>
              <a:t>R2</a:t>
            </a:r>
          </a:p>
        </p:txBody>
      </p:sp>
      <p:sp>
        <p:nvSpPr>
          <p:cNvPr id="32" name="TextBox 31">
            <a:extLst>
              <a:ext uri="{FF2B5EF4-FFF2-40B4-BE49-F238E27FC236}">
                <a16:creationId xmlns:a16="http://schemas.microsoft.com/office/drawing/2014/main" id="{DB45F03E-1009-4652-ADB9-B30BA839D6DD}"/>
              </a:ext>
            </a:extLst>
          </p:cNvPr>
          <p:cNvSpPr txBox="1"/>
          <p:nvPr/>
        </p:nvSpPr>
        <p:spPr>
          <a:xfrm>
            <a:off x="2429218" y="840953"/>
            <a:ext cx="5306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R1</a:t>
            </a:r>
          </a:p>
        </p:txBody>
      </p:sp>
      <p:sp>
        <p:nvSpPr>
          <p:cNvPr id="33" name="TextBox 32">
            <a:extLst>
              <a:ext uri="{FF2B5EF4-FFF2-40B4-BE49-F238E27FC236}">
                <a16:creationId xmlns:a16="http://schemas.microsoft.com/office/drawing/2014/main" id="{7F18C6E8-93C1-4414-A7B3-7CFD73881159}"/>
              </a:ext>
            </a:extLst>
          </p:cNvPr>
          <p:cNvSpPr txBox="1"/>
          <p:nvPr/>
        </p:nvSpPr>
        <p:spPr>
          <a:xfrm>
            <a:off x="850135" y="840953"/>
            <a:ext cx="5306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70C0"/>
                </a:solidFill>
              </a:rPr>
              <a:t>R0</a:t>
            </a:r>
          </a:p>
        </p:txBody>
      </p:sp>
      <p:sp>
        <p:nvSpPr>
          <p:cNvPr id="34" name="TextBox 33">
            <a:extLst>
              <a:ext uri="{FF2B5EF4-FFF2-40B4-BE49-F238E27FC236}">
                <a16:creationId xmlns:a16="http://schemas.microsoft.com/office/drawing/2014/main" id="{C251BC3C-F34B-4C66-8547-CD359BF6B059}"/>
              </a:ext>
            </a:extLst>
          </p:cNvPr>
          <p:cNvSpPr txBox="1"/>
          <p:nvPr/>
        </p:nvSpPr>
        <p:spPr>
          <a:xfrm>
            <a:off x="253388" y="3384013"/>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070C0"/>
                </a:solidFill>
              </a:rPr>
              <a:t>l10</a:t>
            </a:r>
          </a:p>
        </p:txBody>
      </p:sp>
      <p:sp>
        <p:nvSpPr>
          <p:cNvPr id="35" name="TextBox 34">
            <a:extLst>
              <a:ext uri="{FF2B5EF4-FFF2-40B4-BE49-F238E27FC236}">
                <a16:creationId xmlns:a16="http://schemas.microsoft.com/office/drawing/2014/main" id="{D04BA820-00F0-4C3A-9106-C62B9C3F352B}"/>
              </a:ext>
            </a:extLst>
          </p:cNvPr>
          <p:cNvSpPr txBox="1"/>
          <p:nvPr/>
        </p:nvSpPr>
        <p:spPr>
          <a:xfrm>
            <a:off x="675701" y="3384012"/>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070C0"/>
                </a:solidFill>
              </a:rPr>
              <a:t>l11</a:t>
            </a:r>
          </a:p>
        </p:txBody>
      </p:sp>
      <p:sp>
        <p:nvSpPr>
          <p:cNvPr id="36" name="TextBox 35">
            <a:extLst>
              <a:ext uri="{FF2B5EF4-FFF2-40B4-BE49-F238E27FC236}">
                <a16:creationId xmlns:a16="http://schemas.microsoft.com/office/drawing/2014/main" id="{16CA2991-DBAE-4EE2-83CE-227BCCB1F3F7}"/>
              </a:ext>
            </a:extLst>
          </p:cNvPr>
          <p:cNvSpPr txBox="1"/>
          <p:nvPr/>
        </p:nvSpPr>
        <p:spPr>
          <a:xfrm>
            <a:off x="1061291" y="3384011"/>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070C0"/>
                </a:solidFill>
              </a:rPr>
              <a:t>l12</a:t>
            </a:r>
          </a:p>
        </p:txBody>
      </p:sp>
      <p:sp>
        <p:nvSpPr>
          <p:cNvPr id="37" name="TextBox 36">
            <a:extLst>
              <a:ext uri="{FF2B5EF4-FFF2-40B4-BE49-F238E27FC236}">
                <a16:creationId xmlns:a16="http://schemas.microsoft.com/office/drawing/2014/main" id="{66F2B43B-C285-4F31-A680-EC9CD9D0DFB4}"/>
              </a:ext>
            </a:extLst>
          </p:cNvPr>
          <p:cNvSpPr txBox="1"/>
          <p:nvPr/>
        </p:nvSpPr>
        <p:spPr>
          <a:xfrm>
            <a:off x="1483604" y="3384010"/>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070C0"/>
                </a:solidFill>
              </a:rPr>
              <a:t>l13</a:t>
            </a:r>
          </a:p>
        </p:txBody>
      </p:sp>
      <p:sp>
        <p:nvSpPr>
          <p:cNvPr id="40" name="TextBox 39">
            <a:extLst>
              <a:ext uri="{FF2B5EF4-FFF2-40B4-BE49-F238E27FC236}">
                <a16:creationId xmlns:a16="http://schemas.microsoft.com/office/drawing/2014/main" id="{53F50330-4532-44EA-80C0-74219DA6269F}"/>
              </a:ext>
            </a:extLst>
          </p:cNvPr>
          <p:cNvSpPr txBox="1"/>
          <p:nvPr/>
        </p:nvSpPr>
        <p:spPr>
          <a:xfrm>
            <a:off x="1860014" y="3374832"/>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0000"/>
                </a:solidFill>
              </a:rPr>
              <a:t>l20</a:t>
            </a:r>
          </a:p>
        </p:txBody>
      </p:sp>
      <p:sp>
        <p:nvSpPr>
          <p:cNvPr id="41" name="TextBox 40">
            <a:extLst>
              <a:ext uri="{FF2B5EF4-FFF2-40B4-BE49-F238E27FC236}">
                <a16:creationId xmlns:a16="http://schemas.microsoft.com/office/drawing/2014/main" id="{0EC63B6C-F080-46F8-A281-D36C46C88C34}"/>
              </a:ext>
            </a:extLst>
          </p:cNvPr>
          <p:cNvSpPr txBox="1"/>
          <p:nvPr/>
        </p:nvSpPr>
        <p:spPr>
          <a:xfrm>
            <a:off x="2282327" y="3374831"/>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0000"/>
                </a:solidFill>
              </a:rPr>
              <a:t>l21</a:t>
            </a:r>
          </a:p>
        </p:txBody>
      </p:sp>
      <p:sp>
        <p:nvSpPr>
          <p:cNvPr id="42" name="TextBox 41">
            <a:extLst>
              <a:ext uri="{FF2B5EF4-FFF2-40B4-BE49-F238E27FC236}">
                <a16:creationId xmlns:a16="http://schemas.microsoft.com/office/drawing/2014/main" id="{2443BA7F-6C8A-4023-B333-C313261AE80C}"/>
              </a:ext>
            </a:extLst>
          </p:cNvPr>
          <p:cNvSpPr txBox="1"/>
          <p:nvPr/>
        </p:nvSpPr>
        <p:spPr>
          <a:xfrm>
            <a:off x="2667917" y="3374830"/>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0000"/>
                </a:solidFill>
              </a:rPr>
              <a:t>l22</a:t>
            </a:r>
          </a:p>
        </p:txBody>
      </p:sp>
      <p:sp>
        <p:nvSpPr>
          <p:cNvPr id="43" name="TextBox 42">
            <a:extLst>
              <a:ext uri="{FF2B5EF4-FFF2-40B4-BE49-F238E27FC236}">
                <a16:creationId xmlns:a16="http://schemas.microsoft.com/office/drawing/2014/main" id="{6AD41882-FAB5-47F1-AB65-EAA974C35AB4}"/>
              </a:ext>
            </a:extLst>
          </p:cNvPr>
          <p:cNvSpPr txBox="1"/>
          <p:nvPr/>
        </p:nvSpPr>
        <p:spPr>
          <a:xfrm>
            <a:off x="3090230" y="3374829"/>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0000"/>
                </a:solidFill>
              </a:rPr>
              <a:t>l23</a:t>
            </a:r>
          </a:p>
        </p:txBody>
      </p:sp>
      <p:sp>
        <p:nvSpPr>
          <p:cNvPr id="44" name="TextBox 43">
            <a:extLst>
              <a:ext uri="{FF2B5EF4-FFF2-40B4-BE49-F238E27FC236}">
                <a16:creationId xmlns:a16="http://schemas.microsoft.com/office/drawing/2014/main" id="{5752A079-1975-424A-ACFB-CDF2B228688C}"/>
              </a:ext>
            </a:extLst>
          </p:cNvPr>
          <p:cNvSpPr txBox="1"/>
          <p:nvPr/>
        </p:nvSpPr>
        <p:spPr>
          <a:xfrm>
            <a:off x="3595170" y="3374831"/>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C000"/>
                </a:solidFill>
              </a:rPr>
              <a:t>l30</a:t>
            </a:r>
          </a:p>
        </p:txBody>
      </p:sp>
      <p:sp>
        <p:nvSpPr>
          <p:cNvPr id="45" name="TextBox 44">
            <a:extLst>
              <a:ext uri="{FF2B5EF4-FFF2-40B4-BE49-F238E27FC236}">
                <a16:creationId xmlns:a16="http://schemas.microsoft.com/office/drawing/2014/main" id="{851F15EA-C494-48A1-B874-1F39E9663C3F}"/>
              </a:ext>
            </a:extLst>
          </p:cNvPr>
          <p:cNvSpPr txBox="1"/>
          <p:nvPr/>
        </p:nvSpPr>
        <p:spPr>
          <a:xfrm>
            <a:off x="4017483" y="3374830"/>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C000"/>
                </a:solidFill>
              </a:rPr>
              <a:t>l31</a:t>
            </a:r>
          </a:p>
        </p:txBody>
      </p:sp>
      <p:sp>
        <p:nvSpPr>
          <p:cNvPr id="46" name="TextBox 45">
            <a:extLst>
              <a:ext uri="{FF2B5EF4-FFF2-40B4-BE49-F238E27FC236}">
                <a16:creationId xmlns:a16="http://schemas.microsoft.com/office/drawing/2014/main" id="{BC40553F-E3C5-4367-BC01-12A96A1EF56F}"/>
              </a:ext>
            </a:extLst>
          </p:cNvPr>
          <p:cNvSpPr txBox="1"/>
          <p:nvPr/>
        </p:nvSpPr>
        <p:spPr>
          <a:xfrm>
            <a:off x="4403073" y="3374829"/>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C000"/>
                </a:solidFill>
              </a:rPr>
              <a:t>l32</a:t>
            </a:r>
          </a:p>
        </p:txBody>
      </p:sp>
      <p:sp>
        <p:nvSpPr>
          <p:cNvPr id="47" name="TextBox 46">
            <a:extLst>
              <a:ext uri="{FF2B5EF4-FFF2-40B4-BE49-F238E27FC236}">
                <a16:creationId xmlns:a16="http://schemas.microsoft.com/office/drawing/2014/main" id="{20360D96-8A6D-4A4E-AC76-B3D38451DAD8}"/>
              </a:ext>
            </a:extLst>
          </p:cNvPr>
          <p:cNvSpPr txBox="1"/>
          <p:nvPr/>
        </p:nvSpPr>
        <p:spPr>
          <a:xfrm>
            <a:off x="4825386" y="3374828"/>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C000"/>
                </a:solidFill>
              </a:rPr>
              <a:t>l33</a:t>
            </a:r>
          </a:p>
        </p:txBody>
      </p:sp>
      <p:sp>
        <p:nvSpPr>
          <p:cNvPr id="48" name="Arrow: Right 47">
            <a:extLst>
              <a:ext uri="{FF2B5EF4-FFF2-40B4-BE49-F238E27FC236}">
                <a16:creationId xmlns:a16="http://schemas.microsoft.com/office/drawing/2014/main" id="{CEB031BA-EFEA-4CEC-BB61-265B0872CA32}"/>
              </a:ext>
            </a:extLst>
          </p:cNvPr>
          <p:cNvSpPr/>
          <p:nvPr/>
        </p:nvSpPr>
        <p:spPr>
          <a:xfrm>
            <a:off x="5272272" y="2044258"/>
            <a:ext cx="982337" cy="486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FD256024-333E-4D66-9B19-2B85C2E5B740}"/>
              </a:ext>
            </a:extLst>
          </p:cNvPr>
          <p:cNvSpPr/>
          <p:nvPr/>
        </p:nvSpPr>
        <p:spPr>
          <a:xfrm rot="9300000">
            <a:off x="4605519" y="3317536"/>
            <a:ext cx="1882047" cy="486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42CD88F1-1D02-4EA8-ABE8-31CEA6CD49EC}"/>
              </a:ext>
            </a:extLst>
          </p:cNvPr>
          <p:cNvSpPr/>
          <p:nvPr/>
        </p:nvSpPr>
        <p:spPr>
          <a:xfrm>
            <a:off x="5272272" y="5037174"/>
            <a:ext cx="982337" cy="486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 name="Table 5">
            <a:extLst>
              <a:ext uri="{FF2B5EF4-FFF2-40B4-BE49-F238E27FC236}">
                <a16:creationId xmlns:a16="http://schemas.microsoft.com/office/drawing/2014/main" id="{2DF0471A-2A26-43DD-A918-1AEE0D1F7A65}"/>
              </a:ext>
            </a:extLst>
          </p:cNvPr>
          <p:cNvGraphicFramePr>
            <a:graphicFrameLocks noGrp="1"/>
          </p:cNvGraphicFramePr>
          <p:nvPr>
            <p:extLst>
              <p:ext uri="{D42A27DB-BD31-4B8C-83A1-F6EECF244321}">
                <p14:modId xmlns:p14="http://schemas.microsoft.com/office/powerpoint/2010/main" val="1687094194"/>
              </p:ext>
            </p:extLst>
          </p:nvPr>
        </p:nvGraphicFramePr>
        <p:xfrm>
          <a:off x="183613" y="4149685"/>
          <a:ext cx="4808384" cy="2082194"/>
        </p:xfrm>
        <a:graphic>
          <a:graphicData uri="http://schemas.openxmlformats.org/drawingml/2006/table">
            <a:tbl>
              <a:tblPr firstRow="1" bandRow="1">
                <a:tableStyleId>{5C22544A-7EE6-4342-B048-85BDC9FD1C3A}</a:tableStyleId>
              </a:tblPr>
              <a:tblGrid>
                <a:gridCol w="1202096">
                  <a:extLst>
                    <a:ext uri="{9D8B030D-6E8A-4147-A177-3AD203B41FA5}">
                      <a16:colId xmlns:a16="http://schemas.microsoft.com/office/drawing/2014/main" val="3961405026"/>
                    </a:ext>
                  </a:extLst>
                </a:gridCol>
                <a:gridCol w="1202096">
                  <a:extLst>
                    <a:ext uri="{9D8B030D-6E8A-4147-A177-3AD203B41FA5}">
                      <a16:colId xmlns:a16="http://schemas.microsoft.com/office/drawing/2014/main" val="3742864926"/>
                    </a:ext>
                  </a:extLst>
                </a:gridCol>
                <a:gridCol w="1202096">
                  <a:extLst>
                    <a:ext uri="{9D8B030D-6E8A-4147-A177-3AD203B41FA5}">
                      <a16:colId xmlns:a16="http://schemas.microsoft.com/office/drawing/2014/main" val="4271959871"/>
                    </a:ext>
                  </a:extLst>
                </a:gridCol>
                <a:gridCol w="1202096">
                  <a:extLst>
                    <a:ext uri="{9D8B030D-6E8A-4147-A177-3AD203B41FA5}">
                      <a16:colId xmlns:a16="http://schemas.microsoft.com/office/drawing/2014/main" val="318163169"/>
                    </a:ext>
                  </a:extLst>
                </a:gridCol>
              </a:tblGrid>
              <a:tr h="548336">
                <a:tc>
                  <a:txBody>
                    <a:bodyPr/>
                    <a:lstStyle/>
                    <a:p>
                      <a:pPr algn="ctr"/>
                      <a:r>
                        <a:rPr lang="en-US"/>
                        <a:t>L0-2</a:t>
                      </a:r>
                    </a:p>
                  </a:txBody>
                  <a:tcPr anchor="ctr"/>
                </a:tc>
                <a:tc>
                  <a:txBody>
                    <a:bodyPr/>
                    <a:lstStyle/>
                    <a:p>
                      <a:pPr algn="ctr"/>
                      <a:r>
                        <a:rPr lang="en-US"/>
                        <a:t>N/A</a:t>
                      </a:r>
                    </a:p>
                  </a:txBody>
                  <a:tcPr anchor="ctr"/>
                </a:tc>
                <a:tc>
                  <a:txBody>
                    <a:bodyPr/>
                    <a:lstStyle/>
                    <a:p>
                      <a:pPr algn="ctr"/>
                      <a:r>
                        <a:rPr lang="en-US"/>
                        <a:t>N/A</a:t>
                      </a:r>
                    </a:p>
                  </a:txBody>
                  <a:tcPr anchor="ctr"/>
                </a:tc>
                <a:tc>
                  <a:txBody>
                    <a:bodyPr/>
                    <a:lstStyle/>
                    <a:p>
                      <a:pPr algn="ctr"/>
                      <a:r>
                        <a:rPr lang="en-US"/>
                        <a:t>L3</a:t>
                      </a:r>
                    </a:p>
                  </a:txBody>
                  <a:tcPr anchor="ctr"/>
                </a:tc>
                <a:extLst>
                  <a:ext uri="{0D108BD9-81ED-4DB2-BD59-A6C34878D82A}">
                    <a16:rowId xmlns:a16="http://schemas.microsoft.com/office/drawing/2014/main" val="1733605747"/>
                  </a:ext>
                </a:extLst>
              </a:tr>
              <a:tr h="511286">
                <a:tc>
                  <a:txBody>
                    <a:bodyPr/>
                    <a:lstStyle/>
                    <a:p>
                      <a:pPr lvl="0" algn="ctr">
                        <a:buNone/>
                      </a:pPr>
                      <a:r>
                        <a:rPr lang="en-US" sz="1800" b="0" i="0" u="none" strike="noStrike" noProof="0">
                          <a:solidFill>
                            <a:srgbClr val="FFC000"/>
                          </a:solidFill>
                          <a:latin typeface="Calibri"/>
                        </a:rPr>
                        <a:t>l30</a:t>
                      </a:r>
                      <a:endParaRPr lang="en-US"/>
                    </a:p>
                  </a:txBody>
                  <a:tcPr anchor="ctr"/>
                </a:tc>
                <a:tc>
                  <a:txBody>
                    <a:bodyPr/>
                    <a:lstStyle/>
                    <a:p>
                      <a:pPr lvl="0" algn="ctr">
                        <a:buNone/>
                      </a:pPr>
                      <a:r>
                        <a:rPr lang="en-US" sz="1800" b="0" i="0" u="none" strike="noStrike" noProof="0">
                          <a:solidFill>
                            <a:srgbClr val="FF0000"/>
                          </a:solidFill>
                          <a:latin typeface="Calibri"/>
                        </a:rPr>
                        <a:t>l20</a:t>
                      </a:r>
                      <a:endParaRPr lang="en-US">
                        <a:solidFill>
                          <a:srgbClr val="0070C0"/>
                        </a:solidFill>
                      </a:endParaRPr>
                    </a:p>
                  </a:txBody>
                  <a:tcPr anchor="ctr"/>
                </a:tc>
                <a:tc>
                  <a:txBody>
                    <a:bodyPr/>
                    <a:lstStyle/>
                    <a:p>
                      <a:pPr lvl="0" algn="ctr">
                        <a:buNone/>
                      </a:pPr>
                      <a:r>
                        <a:rPr lang="en-US" sz="1800" b="0" i="0" u="none" strike="noStrike" noProof="0">
                          <a:solidFill>
                            <a:srgbClr val="0070C0"/>
                          </a:solidFill>
                          <a:latin typeface="Calibri"/>
                        </a:rPr>
                        <a:t>l10</a:t>
                      </a:r>
                      <a:endParaRPr lang="en-US">
                        <a:solidFill>
                          <a:srgbClr val="0070C0"/>
                        </a:solidFill>
                      </a:endParaRPr>
                    </a:p>
                  </a:txBody>
                  <a:tcPr anchor="ctr"/>
                </a:tc>
                <a:tc>
                  <a:txBody>
                    <a:bodyPr/>
                    <a:lstStyle/>
                    <a:p>
                      <a:pPr lvl="0" algn="ctr">
                        <a:buNone/>
                      </a:pPr>
                      <a:r>
                        <a:rPr lang="en-US" sz="1800" b="0" i="0" u="none" strike="noStrike" noProof="0">
                          <a:solidFill>
                            <a:srgbClr val="FFC000"/>
                          </a:solidFill>
                          <a:latin typeface="Calibri"/>
                        </a:rPr>
                        <a:t>l31</a:t>
                      </a:r>
                      <a:endParaRPr lang="en-US">
                        <a:solidFill>
                          <a:srgbClr val="0070C0"/>
                        </a:solidFill>
                      </a:endParaRPr>
                    </a:p>
                  </a:txBody>
                  <a:tcPr anchor="ctr"/>
                </a:tc>
                <a:extLst>
                  <a:ext uri="{0D108BD9-81ED-4DB2-BD59-A6C34878D82A}">
                    <a16:rowId xmlns:a16="http://schemas.microsoft.com/office/drawing/2014/main" val="4197422257"/>
                  </a:ext>
                </a:extLst>
              </a:tr>
              <a:tr h="511286">
                <a:tc>
                  <a:txBody>
                    <a:bodyPr/>
                    <a:lstStyle/>
                    <a:p>
                      <a:pPr lvl="0" algn="ctr">
                        <a:buNone/>
                      </a:pPr>
                      <a:r>
                        <a:rPr lang="en-US" sz="1800" b="0" i="0" u="none" strike="noStrike" noProof="0">
                          <a:solidFill>
                            <a:srgbClr val="0070C0"/>
                          </a:solidFill>
                          <a:latin typeface="Calibri"/>
                        </a:rPr>
                        <a:t>l11</a:t>
                      </a:r>
                      <a:endParaRPr lang="en-US" sz="1800" b="0" i="0" u="none" strike="noStrike" noProof="0">
                        <a:solidFill>
                          <a:srgbClr val="FFC000"/>
                        </a:solidFill>
                        <a:latin typeface="Calibri"/>
                      </a:endParaRPr>
                    </a:p>
                  </a:txBody>
                  <a:tcPr anchor="ctr"/>
                </a:tc>
                <a:tc>
                  <a:txBody>
                    <a:bodyPr/>
                    <a:lstStyle/>
                    <a:p>
                      <a:pPr lvl="0" algn="ctr">
                        <a:lnSpc>
                          <a:spcPct val="100000"/>
                        </a:lnSpc>
                        <a:spcBef>
                          <a:spcPts val="0"/>
                        </a:spcBef>
                        <a:spcAft>
                          <a:spcPts val="0"/>
                        </a:spcAft>
                        <a:buNone/>
                      </a:pPr>
                      <a:r>
                        <a:rPr lang="en-US" sz="1800" b="0" i="0" u="none" strike="noStrike" noProof="0">
                          <a:solidFill>
                            <a:srgbClr val="FF0000"/>
                          </a:solidFill>
                          <a:latin typeface="Calibri"/>
                        </a:rPr>
                        <a:t>l21</a:t>
                      </a:r>
                    </a:p>
                  </a:txBody>
                  <a:tcPr anchor="ctr"/>
                </a:tc>
                <a:tc>
                  <a:txBody>
                    <a:bodyPr/>
                    <a:lstStyle/>
                    <a:p>
                      <a:pPr lvl="0" algn="ctr">
                        <a:lnSpc>
                          <a:spcPct val="100000"/>
                        </a:lnSpc>
                        <a:spcBef>
                          <a:spcPts val="0"/>
                        </a:spcBef>
                        <a:spcAft>
                          <a:spcPts val="0"/>
                        </a:spcAft>
                        <a:buNone/>
                      </a:pPr>
                      <a:r>
                        <a:rPr lang="en-US" sz="1800" b="0" i="0" u="none" strike="noStrike" noProof="0">
                          <a:solidFill>
                            <a:srgbClr val="0070C0"/>
                          </a:solidFill>
                          <a:latin typeface="Calibri"/>
                        </a:rPr>
                        <a:t>l12</a:t>
                      </a:r>
                      <a:endParaRPr lang="en-US" sz="1800" b="0" i="0" u="none" strike="noStrike" noProof="0">
                        <a:latin typeface="Calibri"/>
                      </a:endParaRPr>
                    </a:p>
                  </a:txBody>
                  <a:tcPr anchor="ctr"/>
                </a:tc>
                <a:tc>
                  <a:txBody>
                    <a:bodyPr/>
                    <a:lstStyle/>
                    <a:p>
                      <a:pPr lvl="0" algn="ctr">
                        <a:lnSpc>
                          <a:spcPct val="100000"/>
                        </a:lnSpc>
                        <a:spcBef>
                          <a:spcPts val="0"/>
                        </a:spcBef>
                        <a:spcAft>
                          <a:spcPts val="0"/>
                        </a:spcAft>
                        <a:buNone/>
                      </a:pPr>
                      <a:r>
                        <a:rPr lang="en-US" sz="1800" b="0" i="0" u="none" strike="noStrike" noProof="0">
                          <a:solidFill>
                            <a:srgbClr val="FFC000"/>
                          </a:solidFill>
                          <a:latin typeface="Calibri"/>
                        </a:rPr>
                        <a:t>l32</a:t>
                      </a:r>
                      <a:endParaRPr lang="en-US" sz="1800" b="0" i="0" u="none" strike="noStrike" noProof="0">
                        <a:latin typeface="Calibri"/>
                      </a:endParaRPr>
                    </a:p>
                  </a:txBody>
                  <a:tcPr anchor="ctr"/>
                </a:tc>
                <a:extLst>
                  <a:ext uri="{0D108BD9-81ED-4DB2-BD59-A6C34878D82A}">
                    <a16:rowId xmlns:a16="http://schemas.microsoft.com/office/drawing/2014/main" val="1770275145"/>
                  </a:ext>
                </a:extLst>
              </a:tr>
              <a:tr h="511286">
                <a:tc>
                  <a:txBody>
                    <a:bodyPr/>
                    <a:lstStyle/>
                    <a:p>
                      <a:pPr lvl="0" algn="ctr">
                        <a:buNone/>
                      </a:pPr>
                      <a:r>
                        <a:rPr lang="en-US" sz="1800" b="0" i="0" u="none" strike="noStrike" noProof="0">
                          <a:solidFill>
                            <a:srgbClr val="FF0000"/>
                          </a:solidFill>
                          <a:latin typeface="Calibri"/>
                        </a:rPr>
                        <a:t>l22</a:t>
                      </a:r>
                      <a:endParaRPr lang="en-US">
                        <a:solidFill>
                          <a:srgbClr val="FFC000"/>
                        </a:solidFill>
                      </a:endParaRPr>
                    </a:p>
                  </a:txBody>
                  <a:tcPr anchor="ctr"/>
                </a:tc>
                <a:tc>
                  <a:txBody>
                    <a:bodyPr/>
                    <a:lstStyle/>
                    <a:p>
                      <a:pPr lvl="0" algn="ctr">
                        <a:buNone/>
                      </a:pPr>
                      <a:r>
                        <a:rPr lang="en-US" sz="1800" b="0" i="0" u="none" strike="noStrike" noProof="0">
                          <a:solidFill>
                            <a:srgbClr val="FFC000"/>
                          </a:solidFill>
                          <a:latin typeface="Calibri"/>
                        </a:rPr>
                        <a:t>l33</a:t>
                      </a:r>
                      <a:endParaRPr lang="en-US" sz="1800" b="0" i="0" u="none" strike="noStrike" noProof="0">
                        <a:solidFill>
                          <a:srgbClr val="0070C0"/>
                        </a:solidFill>
                        <a:latin typeface="Calibri"/>
                      </a:endParaRPr>
                    </a:p>
                  </a:txBody>
                  <a:tcPr anchor="ctr"/>
                </a:tc>
                <a:tc>
                  <a:txBody>
                    <a:bodyPr/>
                    <a:lstStyle/>
                    <a:p>
                      <a:pPr lvl="0" algn="ctr">
                        <a:buNone/>
                      </a:pPr>
                      <a:r>
                        <a:rPr lang="en-US" sz="1800" b="0" i="0" u="none" strike="noStrike" noProof="0">
                          <a:solidFill>
                            <a:srgbClr val="FF0000"/>
                          </a:solidFill>
                          <a:latin typeface="Calibri"/>
                        </a:rPr>
                        <a:t>l23</a:t>
                      </a:r>
                      <a:endParaRPr lang="en-US" sz="1800" b="0" i="0" u="none" strike="noStrike" noProof="0">
                        <a:latin typeface="Calibri"/>
                      </a:endParaRPr>
                    </a:p>
                  </a:txBody>
                  <a:tcPr anchor="ctr"/>
                </a:tc>
                <a:tc>
                  <a:txBody>
                    <a:bodyPr/>
                    <a:lstStyle/>
                    <a:p>
                      <a:pPr lvl="0" algn="ctr">
                        <a:buNone/>
                      </a:pPr>
                      <a:r>
                        <a:rPr lang="en-US" sz="1800" b="0" i="0" u="none" strike="noStrike" noProof="0">
                          <a:solidFill>
                            <a:srgbClr val="0070C0"/>
                          </a:solidFill>
                          <a:latin typeface="Calibri"/>
                        </a:rPr>
                        <a:t>l13</a:t>
                      </a:r>
                      <a:endParaRPr lang="en-US"/>
                    </a:p>
                  </a:txBody>
                  <a:tcPr anchor="ctr"/>
                </a:tc>
                <a:extLst>
                  <a:ext uri="{0D108BD9-81ED-4DB2-BD59-A6C34878D82A}">
                    <a16:rowId xmlns:a16="http://schemas.microsoft.com/office/drawing/2014/main" val="1795224658"/>
                  </a:ext>
                </a:extLst>
              </a:tr>
            </a:tbl>
          </a:graphicData>
        </a:graphic>
      </p:graphicFrame>
      <p:sp>
        <p:nvSpPr>
          <p:cNvPr id="52" name="TextBox 51">
            <a:extLst>
              <a:ext uri="{FF2B5EF4-FFF2-40B4-BE49-F238E27FC236}">
                <a16:creationId xmlns:a16="http://schemas.microsoft.com/office/drawing/2014/main" id="{39AE30C2-3BD3-4AEA-83DE-92AF6B4B3DA5}"/>
              </a:ext>
            </a:extLst>
          </p:cNvPr>
          <p:cNvSpPr txBox="1"/>
          <p:nvPr/>
        </p:nvSpPr>
        <p:spPr>
          <a:xfrm rot="-1500000">
            <a:off x="5083596" y="294448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SORT</a:t>
            </a:r>
          </a:p>
        </p:txBody>
      </p:sp>
      <p:sp>
        <p:nvSpPr>
          <p:cNvPr id="53" name="Oval 52">
            <a:extLst>
              <a:ext uri="{FF2B5EF4-FFF2-40B4-BE49-F238E27FC236}">
                <a16:creationId xmlns:a16="http://schemas.microsoft.com/office/drawing/2014/main" id="{7617D9A4-1589-4978-A256-EB44C99CC307}"/>
              </a:ext>
            </a:extLst>
          </p:cNvPr>
          <p:cNvSpPr/>
          <p:nvPr/>
        </p:nvSpPr>
        <p:spPr>
          <a:xfrm>
            <a:off x="375377" y="4630642"/>
            <a:ext cx="927252" cy="1909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6DF047-BB5F-49AE-9005-2A7D63A37AE6}"/>
              </a:ext>
            </a:extLst>
          </p:cNvPr>
          <p:cNvSpPr/>
          <p:nvPr/>
        </p:nvSpPr>
        <p:spPr>
          <a:xfrm>
            <a:off x="3909955" y="5585437"/>
            <a:ext cx="927252" cy="8629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031C5B8-E92E-4BF8-B5A2-1A055DE426D1}"/>
              </a:ext>
            </a:extLst>
          </p:cNvPr>
          <p:cNvSpPr txBox="1"/>
          <p:nvPr/>
        </p:nvSpPr>
        <p:spPr>
          <a:xfrm>
            <a:off x="299291" y="3668614"/>
            <a:ext cx="29910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Lj = jth global lower limit</a:t>
            </a:r>
            <a:endParaRPr lang="en-US">
              <a:cs typeface="Calibri"/>
            </a:endParaRPr>
          </a:p>
        </p:txBody>
      </p:sp>
      <p:sp>
        <p:nvSpPr>
          <p:cNvPr id="56" name="Rectangle 55">
            <a:extLst>
              <a:ext uri="{FF2B5EF4-FFF2-40B4-BE49-F238E27FC236}">
                <a16:creationId xmlns:a16="http://schemas.microsoft.com/office/drawing/2014/main" id="{A82621D8-A589-437A-BA4B-6CC5AF83D2B2}"/>
              </a:ext>
            </a:extLst>
          </p:cNvPr>
          <p:cNvSpPr/>
          <p:nvPr/>
        </p:nvSpPr>
        <p:spPr>
          <a:xfrm>
            <a:off x="6650975" y="4176769"/>
            <a:ext cx="1266940" cy="2194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9B0EFD74-ACA7-44B1-8C0F-F92F5D3E7D25}"/>
              </a:ext>
            </a:extLst>
          </p:cNvPr>
          <p:cNvSpPr txBox="1"/>
          <p:nvPr/>
        </p:nvSpPr>
        <p:spPr>
          <a:xfrm>
            <a:off x="7118847" y="3721979"/>
            <a:ext cx="33950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L0=</a:t>
            </a:r>
            <a:r>
              <a:rPr lang="en-US">
                <a:solidFill>
                  <a:srgbClr val="FFC000"/>
                </a:solidFill>
              </a:rPr>
              <a:t>l30</a:t>
            </a:r>
            <a:r>
              <a:rPr lang="en-US"/>
              <a:t>, L1=</a:t>
            </a:r>
            <a:r>
              <a:rPr lang="en-US">
                <a:solidFill>
                  <a:srgbClr val="0070C0"/>
                </a:solidFill>
              </a:rPr>
              <a:t>l11</a:t>
            </a:r>
            <a:r>
              <a:rPr lang="en-US"/>
              <a:t>, L2=</a:t>
            </a:r>
            <a:r>
              <a:rPr lang="en-US">
                <a:solidFill>
                  <a:srgbClr val="FF0000"/>
                </a:solidFill>
              </a:rPr>
              <a:t>l22</a:t>
            </a:r>
            <a:r>
              <a:rPr lang="en-US"/>
              <a:t>, L3=</a:t>
            </a:r>
            <a:r>
              <a:rPr lang="en-US">
                <a:solidFill>
                  <a:srgbClr val="0070C0"/>
                </a:solidFill>
              </a:rPr>
              <a:t>l13</a:t>
            </a:r>
            <a:endParaRPr lang="en-US"/>
          </a:p>
        </p:txBody>
      </p:sp>
      <p:cxnSp>
        <p:nvCxnSpPr>
          <p:cNvPr id="59" name="Straight Arrow Connector 58">
            <a:extLst>
              <a:ext uri="{FF2B5EF4-FFF2-40B4-BE49-F238E27FC236}">
                <a16:creationId xmlns:a16="http://schemas.microsoft.com/office/drawing/2014/main" id="{A2E608C2-C518-418D-A26C-DDC3784E3696}"/>
              </a:ext>
            </a:extLst>
          </p:cNvPr>
          <p:cNvCxnSpPr>
            <a:cxnSpLocks/>
          </p:cNvCxnSpPr>
          <p:nvPr/>
        </p:nvCxnSpPr>
        <p:spPr>
          <a:xfrm>
            <a:off x="6835736" y="4187097"/>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48F45B1-FE1D-4FAC-B738-7F59445599EC}"/>
              </a:ext>
            </a:extLst>
          </p:cNvPr>
          <p:cNvCxnSpPr>
            <a:cxnSpLocks/>
          </p:cNvCxnSpPr>
          <p:nvPr/>
        </p:nvCxnSpPr>
        <p:spPr>
          <a:xfrm>
            <a:off x="7331495" y="4177917"/>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CCE3F42-2CB9-49AD-82D6-1BCF4CC92AB2}"/>
              </a:ext>
            </a:extLst>
          </p:cNvPr>
          <p:cNvSpPr/>
          <p:nvPr/>
        </p:nvSpPr>
        <p:spPr>
          <a:xfrm>
            <a:off x="8266782" y="4167588"/>
            <a:ext cx="1266940" cy="2194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F1F71CE2-AAF4-473C-8F06-463177CEC91E}"/>
              </a:ext>
            </a:extLst>
          </p:cNvPr>
          <p:cNvCxnSpPr>
            <a:cxnSpLocks/>
          </p:cNvCxnSpPr>
          <p:nvPr/>
        </p:nvCxnSpPr>
        <p:spPr>
          <a:xfrm>
            <a:off x="9011567" y="4177916"/>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2B19FB0-032B-4161-B329-FAD46ACE27A7}"/>
              </a:ext>
            </a:extLst>
          </p:cNvPr>
          <p:cNvCxnSpPr>
            <a:cxnSpLocks/>
          </p:cNvCxnSpPr>
          <p:nvPr/>
        </p:nvCxnSpPr>
        <p:spPr>
          <a:xfrm>
            <a:off x="9296169" y="4177917"/>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B4259F6-49F2-4DBC-A344-9F98DA67DE38}"/>
              </a:ext>
            </a:extLst>
          </p:cNvPr>
          <p:cNvSpPr/>
          <p:nvPr/>
        </p:nvSpPr>
        <p:spPr>
          <a:xfrm>
            <a:off x="10066203" y="4176768"/>
            <a:ext cx="1266940" cy="2194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29C3DD9C-BB0C-4179-8507-6532503ACAB3}"/>
              </a:ext>
            </a:extLst>
          </p:cNvPr>
          <p:cNvCxnSpPr>
            <a:cxnSpLocks/>
          </p:cNvCxnSpPr>
          <p:nvPr/>
        </p:nvCxnSpPr>
        <p:spPr>
          <a:xfrm>
            <a:off x="10342771" y="4168735"/>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48C0C25-9611-488B-A549-2B9AD9377107}"/>
              </a:ext>
            </a:extLst>
          </p:cNvPr>
          <p:cNvCxnSpPr>
            <a:cxnSpLocks/>
          </p:cNvCxnSpPr>
          <p:nvPr/>
        </p:nvCxnSpPr>
        <p:spPr>
          <a:xfrm>
            <a:off x="10985422" y="4141193"/>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C70394C-DDA3-40DC-A0FE-FB61CDDCCFC2}"/>
              </a:ext>
            </a:extLst>
          </p:cNvPr>
          <p:cNvSpPr txBox="1"/>
          <p:nvPr/>
        </p:nvSpPr>
        <p:spPr>
          <a:xfrm>
            <a:off x="7744284" y="6449802"/>
            <a:ext cx="3470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L3</a:t>
            </a:r>
          </a:p>
        </p:txBody>
      </p:sp>
      <p:sp>
        <p:nvSpPr>
          <p:cNvPr id="68" name="TextBox 67">
            <a:extLst>
              <a:ext uri="{FF2B5EF4-FFF2-40B4-BE49-F238E27FC236}">
                <a16:creationId xmlns:a16="http://schemas.microsoft.com/office/drawing/2014/main" id="{8CF031E5-3B1F-4ACD-A391-5EE34EC047B6}"/>
              </a:ext>
            </a:extLst>
          </p:cNvPr>
          <p:cNvSpPr txBox="1"/>
          <p:nvPr/>
        </p:nvSpPr>
        <p:spPr>
          <a:xfrm>
            <a:off x="7175079" y="644980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L2</a:t>
            </a:r>
          </a:p>
        </p:txBody>
      </p:sp>
      <p:sp>
        <p:nvSpPr>
          <p:cNvPr id="69" name="TextBox 68">
            <a:extLst>
              <a:ext uri="{FF2B5EF4-FFF2-40B4-BE49-F238E27FC236}">
                <a16:creationId xmlns:a16="http://schemas.microsoft.com/office/drawing/2014/main" id="{17C39381-14D9-4C83-9E3E-09609C3F68BA}"/>
              </a:ext>
            </a:extLst>
          </p:cNvPr>
          <p:cNvSpPr txBox="1"/>
          <p:nvPr/>
        </p:nvSpPr>
        <p:spPr>
          <a:xfrm>
            <a:off x="6679320" y="644980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L1</a:t>
            </a:r>
          </a:p>
        </p:txBody>
      </p:sp>
      <p:sp>
        <p:nvSpPr>
          <p:cNvPr id="70" name="TextBox 69">
            <a:extLst>
              <a:ext uri="{FF2B5EF4-FFF2-40B4-BE49-F238E27FC236}">
                <a16:creationId xmlns:a16="http://schemas.microsoft.com/office/drawing/2014/main" id="{E43CF2D2-5472-463D-A693-9FE5E8E9CB13}"/>
              </a:ext>
            </a:extLst>
          </p:cNvPr>
          <p:cNvSpPr txBox="1"/>
          <p:nvPr/>
        </p:nvSpPr>
        <p:spPr>
          <a:xfrm>
            <a:off x="6486524" y="644980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L0</a:t>
            </a:r>
          </a:p>
        </p:txBody>
      </p:sp>
      <p:sp>
        <p:nvSpPr>
          <p:cNvPr id="71" name="TextBox 70">
            <a:extLst>
              <a:ext uri="{FF2B5EF4-FFF2-40B4-BE49-F238E27FC236}">
                <a16:creationId xmlns:a16="http://schemas.microsoft.com/office/drawing/2014/main" id="{8510AA29-E472-426B-93F0-6CA928A41C24}"/>
              </a:ext>
            </a:extLst>
          </p:cNvPr>
          <p:cNvSpPr txBox="1"/>
          <p:nvPr/>
        </p:nvSpPr>
        <p:spPr>
          <a:xfrm>
            <a:off x="9387633" y="6449802"/>
            <a:ext cx="3470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L3</a:t>
            </a:r>
          </a:p>
        </p:txBody>
      </p:sp>
      <p:sp>
        <p:nvSpPr>
          <p:cNvPr id="72" name="TextBox 71">
            <a:extLst>
              <a:ext uri="{FF2B5EF4-FFF2-40B4-BE49-F238E27FC236}">
                <a16:creationId xmlns:a16="http://schemas.microsoft.com/office/drawing/2014/main" id="{9AD61FBA-1B01-4C9D-9E52-7225E8BC39CB}"/>
              </a:ext>
            </a:extLst>
          </p:cNvPr>
          <p:cNvSpPr txBox="1"/>
          <p:nvPr/>
        </p:nvSpPr>
        <p:spPr>
          <a:xfrm>
            <a:off x="9139753" y="644980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L2</a:t>
            </a:r>
          </a:p>
        </p:txBody>
      </p:sp>
      <p:sp>
        <p:nvSpPr>
          <p:cNvPr id="73" name="TextBox 72">
            <a:extLst>
              <a:ext uri="{FF2B5EF4-FFF2-40B4-BE49-F238E27FC236}">
                <a16:creationId xmlns:a16="http://schemas.microsoft.com/office/drawing/2014/main" id="{61DDB228-E9CB-4BC0-8F15-7E2BA993E5E0}"/>
              </a:ext>
            </a:extLst>
          </p:cNvPr>
          <p:cNvSpPr txBox="1"/>
          <p:nvPr/>
        </p:nvSpPr>
        <p:spPr>
          <a:xfrm>
            <a:off x="8855151" y="6458982"/>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L1</a:t>
            </a:r>
          </a:p>
        </p:txBody>
      </p:sp>
      <p:sp>
        <p:nvSpPr>
          <p:cNvPr id="74" name="TextBox 73">
            <a:extLst>
              <a:ext uri="{FF2B5EF4-FFF2-40B4-BE49-F238E27FC236}">
                <a16:creationId xmlns:a16="http://schemas.microsoft.com/office/drawing/2014/main" id="{EA123BD6-BC15-4714-B0D0-257A76A7DBFD}"/>
              </a:ext>
            </a:extLst>
          </p:cNvPr>
          <p:cNvSpPr txBox="1"/>
          <p:nvPr/>
        </p:nvSpPr>
        <p:spPr>
          <a:xfrm>
            <a:off x="8129873" y="644980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L0</a:t>
            </a:r>
          </a:p>
        </p:txBody>
      </p:sp>
      <p:sp>
        <p:nvSpPr>
          <p:cNvPr id="75" name="TextBox 74">
            <a:extLst>
              <a:ext uri="{FF2B5EF4-FFF2-40B4-BE49-F238E27FC236}">
                <a16:creationId xmlns:a16="http://schemas.microsoft.com/office/drawing/2014/main" id="{AECE1FA7-5FF8-4939-9B9F-EFFE09D2B936}"/>
              </a:ext>
            </a:extLst>
          </p:cNvPr>
          <p:cNvSpPr txBox="1"/>
          <p:nvPr/>
        </p:nvSpPr>
        <p:spPr>
          <a:xfrm>
            <a:off x="11177874" y="6458982"/>
            <a:ext cx="3470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L3</a:t>
            </a:r>
          </a:p>
        </p:txBody>
      </p:sp>
      <p:sp>
        <p:nvSpPr>
          <p:cNvPr id="76" name="TextBox 75">
            <a:extLst>
              <a:ext uri="{FF2B5EF4-FFF2-40B4-BE49-F238E27FC236}">
                <a16:creationId xmlns:a16="http://schemas.microsoft.com/office/drawing/2014/main" id="{E5F23E20-F30F-42C3-A7CA-38EE3A56B44F}"/>
              </a:ext>
            </a:extLst>
          </p:cNvPr>
          <p:cNvSpPr txBox="1"/>
          <p:nvPr/>
        </p:nvSpPr>
        <p:spPr>
          <a:xfrm>
            <a:off x="10829006" y="645898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L2</a:t>
            </a:r>
          </a:p>
        </p:txBody>
      </p:sp>
      <p:sp>
        <p:nvSpPr>
          <p:cNvPr id="77" name="TextBox 76">
            <a:extLst>
              <a:ext uri="{FF2B5EF4-FFF2-40B4-BE49-F238E27FC236}">
                <a16:creationId xmlns:a16="http://schemas.microsoft.com/office/drawing/2014/main" id="{11C36F71-9AFF-413E-9026-B95306D47175}"/>
              </a:ext>
            </a:extLst>
          </p:cNvPr>
          <p:cNvSpPr txBox="1"/>
          <p:nvPr/>
        </p:nvSpPr>
        <p:spPr>
          <a:xfrm>
            <a:off x="10186356" y="645898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L1</a:t>
            </a:r>
          </a:p>
        </p:txBody>
      </p:sp>
      <p:sp>
        <p:nvSpPr>
          <p:cNvPr id="78" name="TextBox 77">
            <a:extLst>
              <a:ext uri="{FF2B5EF4-FFF2-40B4-BE49-F238E27FC236}">
                <a16:creationId xmlns:a16="http://schemas.microsoft.com/office/drawing/2014/main" id="{5091A594-38FA-4CB9-9F17-48FF35EFC90C}"/>
              </a:ext>
            </a:extLst>
          </p:cNvPr>
          <p:cNvSpPr txBox="1"/>
          <p:nvPr/>
        </p:nvSpPr>
        <p:spPr>
          <a:xfrm>
            <a:off x="9920114" y="645898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L0</a:t>
            </a:r>
          </a:p>
        </p:txBody>
      </p:sp>
      <p:sp>
        <p:nvSpPr>
          <p:cNvPr id="80" name="Title 1">
            <a:extLst>
              <a:ext uri="{FF2B5EF4-FFF2-40B4-BE49-F238E27FC236}">
                <a16:creationId xmlns:a16="http://schemas.microsoft.com/office/drawing/2014/main" id="{CC6271B1-FD04-46A7-9065-E7F96D555352}"/>
              </a:ext>
            </a:extLst>
          </p:cNvPr>
          <p:cNvSpPr>
            <a:spLocks noGrp="1"/>
          </p:cNvSpPr>
          <p:nvPr>
            <p:ph type="title"/>
          </p:nvPr>
        </p:nvSpPr>
        <p:spPr>
          <a:xfrm>
            <a:off x="6456802" y="227414"/>
            <a:ext cx="4952083" cy="1307202"/>
          </a:xfrm>
        </p:spPr>
        <p:txBody>
          <a:bodyPr/>
          <a:lstStyle/>
          <a:p>
            <a:r>
              <a:rPr lang="en-US">
                <a:cs typeface="Calibri Light"/>
              </a:rPr>
              <a:t>GetBuckets </a:t>
            </a:r>
          </a:p>
          <a:p>
            <a:endParaRPr lang="en-US">
              <a:cs typeface="Calibri Light"/>
            </a:endParaRPr>
          </a:p>
        </p:txBody>
      </p:sp>
    </p:spTree>
    <p:extLst>
      <p:ext uri="{BB962C8B-B14F-4D97-AF65-F5344CB8AC3E}">
        <p14:creationId xmlns:p14="http://schemas.microsoft.com/office/powerpoint/2010/main" val="3987550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3650A-EDE9-4F86-BBE3-DBBD2F7A1AA9}"/>
              </a:ext>
            </a:extLst>
          </p:cNvPr>
          <p:cNvSpPr>
            <a:spLocks noGrp="1"/>
          </p:cNvSpPr>
          <p:nvPr>
            <p:ph type="title"/>
          </p:nvPr>
        </p:nvSpPr>
        <p:spPr/>
        <p:txBody>
          <a:bodyPr/>
          <a:lstStyle/>
          <a:p>
            <a:r>
              <a:rPr lang="en-US" err="1">
                <a:cs typeface="Calibri Light"/>
              </a:rPr>
              <a:t>AdjustBuckets</a:t>
            </a:r>
            <a:r>
              <a:rPr lang="en-US">
                <a:cs typeface="Calibri Light"/>
              </a:rPr>
              <a:t> </a:t>
            </a:r>
          </a:p>
          <a:p>
            <a:endParaRPr lang="en-US">
              <a:cs typeface="Calibri Light"/>
            </a:endParaRPr>
          </a:p>
        </p:txBody>
      </p:sp>
      <p:pic>
        <p:nvPicPr>
          <p:cNvPr id="4" name="Picture 4" descr="A close up of a mans face&#10;&#10;Description generated with very high confidence">
            <a:extLst>
              <a:ext uri="{FF2B5EF4-FFF2-40B4-BE49-F238E27FC236}">
                <a16:creationId xmlns:a16="http://schemas.microsoft.com/office/drawing/2014/main" id="{44D03D97-10AE-4A71-9D74-75FAFBD5A1A1}"/>
              </a:ext>
            </a:extLst>
          </p:cNvPr>
          <p:cNvPicPr>
            <a:picLocks noChangeAspect="1"/>
          </p:cNvPicPr>
          <p:nvPr/>
        </p:nvPicPr>
        <p:blipFill>
          <a:blip r:embed="rId2"/>
          <a:stretch>
            <a:fillRect/>
          </a:stretch>
        </p:blipFill>
        <p:spPr>
          <a:xfrm>
            <a:off x="396816" y="1133475"/>
            <a:ext cx="11283349" cy="5496823"/>
          </a:xfrm>
          <a:prstGeom prst="rect">
            <a:avLst/>
          </a:prstGeom>
        </p:spPr>
      </p:pic>
    </p:spTree>
    <p:extLst>
      <p:ext uri="{BB962C8B-B14F-4D97-AF65-F5344CB8AC3E}">
        <p14:creationId xmlns:p14="http://schemas.microsoft.com/office/powerpoint/2010/main" val="90604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8D73-0391-4C20-A517-2518BA27DAC9}"/>
              </a:ext>
            </a:extLst>
          </p:cNvPr>
          <p:cNvSpPr>
            <a:spLocks noGrp="1"/>
          </p:cNvSpPr>
          <p:nvPr>
            <p:ph type="title"/>
          </p:nvPr>
        </p:nvSpPr>
        <p:spPr/>
        <p:txBody>
          <a:bodyPr/>
          <a:lstStyle/>
          <a:p>
            <a:r>
              <a:rPr lang="en-US">
                <a:cs typeface="Calibri Light"/>
              </a:rPr>
              <a:t>Outline</a:t>
            </a:r>
            <a:endParaRPr lang="en-US"/>
          </a:p>
        </p:txBody>
      </p:sp>
      <p:sp>
        <p:nvSpPr>
          <p:cNvPr id="3" name="Content Placeholder 2">
            <a:extLst>
              <a:ext uri="{FF2B5EF4-FFF2-40B4-BE49-F238E27FC236}">
                <a16:creationId xmlns:a16="http://schemas.microsoft.com/office/drawing/2014/main" id="{ABDA5AD4-B55B-45F8-9B2E-BBCD1D46C59F}"/>
              </a:ext>
            </a:extLst>
          </p:cNvPr>
          <p:cNvSpPr>
            <a:spLocks noGrp="1"/>
          </p:cNvSpPr>
          <p:nvPr>
            <p:ph idx="1"/>
          </p:nvPr>
        </p:nvSpPr>
        <p:spPr/>
        <p:txBody>
          <a:bodyPr vert="horz" lIns="91440" tIns="45720" rIns="91440" bIns="45720" rtlCol="0" anchor="t">
            <a:normAutofit/>
          </a:bodyPr>
          <a:lstStyle/>
          <a:p>
            <a:r>
              <a:rPr lang="en-US">
                <a:cs typeface="Calibri"/>
              </a:rPr>
              <a:t>Logic</a:t>
            </a:r>
          </a:p>
          <a:p>
            <a:pPr marL="0" indent="0">
              <a:buNone/>
            </a:pPr>
            <a:endParaRPr lang="en-US">
              <a:cs typeface="Calibri"/>
            </a:endParaRPr>
          </a:p>
          <a:p>
            <a:r>
              <a:rPr lang="en-US">
                <a:cs typeface="Calibri"/>
              </a:rPr>
              <a:t>Code</a:t>
            </a:r>
          </a:p>
          <a:p>
            <a:pPr marL="0" indent="0">
              <a:buNone/>
            </a:pPr>
            <a:endParaRPr lang="en-US">
              <a:cs typeface="Calibri"/>
            </a:endParaRPr>
          </a:p>
          <a:p>
            <a:r>
              <a:rPr lang="en-US">
                <a:cs typeface="Calibri"/>
              </a:rPr>
              <a:t>Results</a:t>
            </a:r>
          </a:p>
          <a:p>
            <a:pPr marL="0" indent="0">
              <a:buNone/>
            </a:pPr>
            <a:endParaRPr lang="en-US">
              <a:cs typeface="Calibri"/>
            </a:endParaRPr>
          </a:p>
          <a:p>
            <a:r>
              <a:rPr lang="en-US">
                <a:cs typeface="Calibri"/>
              </a:rPr>
              <a:t>Challenges</a:t>
            </a:r>
          </a:p>
        </p:txBody>
      </p:sp>
    </p:spTree>
    <p:extLst>
      <p:ext uri="{BB962C8B-B14F-4D97-AF65-F5344CB8AC3E}">
        <p14:creationId xmlns:p14="http://schemas.microsoft.com/office/powerpoint/2010/main" val="2653350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BE9B6528-AD44-4E74-8764-CA075E319FD7}"/>
              </a:ext>
            </a:extLst>
          </p:cNvPr>
          <p:cNvSpPr/>
          <p:nvPr/>
        </p:nvSpPr>
        <p:spPr>
          <a:xfrm>
            <a:off x="752322" y="601133"/>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28" name="Oval 27">
            <a:extLst>
              <a:ext uri="{FF2B5EF4-FFF2-40B4-BE49-F238E27FC236}">
                <a16:creationId xmlns:a16="http://schemas.microsoft.com/office/drawing/2014/main" id="{9FB00DDE-A3E2-45B1-AF06-D5E7B844E757}"/>
              </a:ext>
            </a:extLst>
          </p:cNvPr>
          <p:cNvSpPr/>
          <p:nvPr/>
        </p:nvSpPr>
        <p:spPr>
          <a:xfrm>
            <a:off x="353179" y="2693609"/>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29" name="Oval 28">
            <a:extLst>
              <a:ext uri="{FF2B5EF4-FFF2-40B4-BE49-F238E27FC236}">
                <a16:creationId xmlns:a16="http://schemas.microsoft.com/office/drawing/2014/main" id="{2B5C44F5-512A-415A-8B2C-B70CC76D68BF}"/>
              </a:ext>
            </a:extLst>
          </p:cNvPr>
          <p:cNvSpPr/>
          <p:nvPr/>
        </p:nvSpPr>
        <p:spPr>
          <a:xfrm>
            <a:off x="2917368" y="601132"/>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0" name="Oval 29">
            <a:extLst>
              <a:ext uri="{FF2B5EF4-FFF2-40B4-BE49-F238E27FC236}">
                <a16:creationId xmlns:a16="http://schemas.microsoft.com/office/drawing/2014/main" id="{66F54C7C-EB70-41B0-BE7D-584DE00C0AD7}"/>
              </a:ext>
            </a:extLst>
          </p:cNvPr>
          <p:cNvSpPr/>
          <p:nvPr/>
        </p:nvSpPr>
        <p:spPr>
          <a:xfrm>
            <a:off x="2215845" y="2657323"/>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1" name="Oval 30">
            <a:extLst>
              <a:ext uri="{FF2B5EF4-FFF2-40B4-BE49-F238E27FC236}">
                <a16:creationId xmlns:a16="http://schemas.microsoft.com/office/drawing/2014/main" id="{B55030EB-1B22-41E9-87C5-397D41153930}"/>
              </a:ext>
            </a:extLst>
          </p:cNvPr>
          <p:cNvSpPr/>
          <p:nvPr/>
        </p:nvSpPr>
        <p:spPr>
          <a:xfrm>
            <a:off x="4731656" y="528562"/>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2" name="Oval 31">
            <a:extLst>
              <a:ext uri="{FF2B5EF4-FFF2-40B4-BE49-F238E27FC236}">
                <a16:creationId xmlns:a16="http://schemas.microsoft.com/office/drawing/2014/main" id="{6B63E8E2-D875-4378-85F1-E8A225E0A8F7}"/>
              </a:ext>
            </a:extLst>
          </p:cNvPr>
          <p:cNvSpPr/>
          <p:nvPr/>
        </p:nvSpPr>
        <p:spPr>
          <a:xfrm>
            <a:off x="5771846" y="2487990"/>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3" name="Oval 32">
            <a:extLst>
              <a:ext uri="{FF2B5EF4-FFF2-40B4-BE49-F238E27FC236}">
                <a16:creationId xmlns:a16="http://schemas.microsoft.com/office/drawing/2014/main" id="{293430EE-30C7-4063-A806-60E591E5C63B}"/>
              </a:ext>
            </a:extLst>
          </p:cNvPr>
          <p:cNvSpPr/>
          <p:nvPr/>
        </p:nvSpPr>
        <p:spPr>
          <a:xfrm>
            <a:off x="4792132" y="4326466"/>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4" name="Oval 33">
            <a:extLst>
              <a:ext uri="{FF2B5EF4-FFF2-40B4-BE49-F238E27FC236}">
                <a16:creationId xmlns:a16="http://schemas.microsoft.com/office/drawing/2014/main" id="{08EE60F2-BE65-40C0-8D06-EB773333E8F4}"/>
              </a:ext>
            </a:extLst>
          </p:cNvPr>
          <p:cNvSpPr/>
          <p:nvPr/>
        </p:nvSpPr>
        <p:spPr>
          <a:xfrm>
            <a:off x="6908797" y="601132"/>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5" name="Oval 34">
            <a:extLst>
              <a:ext uri="{FF2B5EF4-FFF2-40B4-BE49-F238E27FC236}">
                <a16:creationId xmlns:a16="http://schemas.microsoft.com/office/drawing/2014/main" id="{8CBE1D2E-07F1-43B0-84D7-D72AE089912F}"/>
              </a:ext>
            </a:extLst>
          </p:cNvPr>
          <p:cNvSpPr/>
          <p:nvPr/>
        </p:nvSpPr>
        <p:spPr>
          <a:xfrm>
            <a:off x="8106226" y="2560561"/>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6" name="Oval 35">
            <a:extLst>
              <a:ext uri="{FF2B5EF4-FFF2-40B4-BE49-F238E27FC236}">
                <a16:creationId xmlns:a16="http://schemas.microsoft.com/office/drawing/2014/main" id="{7E42A668-2665-4563-B9D6-C05F59D07D77}"/>
              </a:ext>
            </a:extLst>
          </p:cNvPr>
          <p:cNvSpPr/>
          <p:nvPr/>
        </p:nvSpPr>
        <p:spPr>
          <a:xfrm>
            <a:off x="8577939" y="4411132"/>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7" name="Oval 36">
            <a:extLst>
              <a:ext uri="{FF2B5EF4-FFF2-40B4-BE49-F238E27FC236}">
                <a16:creationId xmlns:a16="http://schemas.microsoft.com/office/drawing/2014/main" id="{3AE0C09C-981F-41EE-965C-8E345166F334}"/>
              </a:ext>
            </a:extLst>
          </p:cNvPr>
          <p:cNvSpPr/>
          <p:nvPr/>
        </p:nvSpPr>
        <p:spPr>
          <a:xfrm>
            <a:off x="8057844" y="5995607"/>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8" name="Oval 37">
            <a:extLst>
              <a:ext uri="{FF2B5EF4-FFF2-40B4-BE49-F238E27FC236}">
                <a16:creationId xmlns:a16="http://schemas.microsoft.com/office/drawing/2014/main" id="{DA5BAA53-E2A7-4671-87BD-398AE1960F74}"/>
              </a:ext>
            </a:extLst>
          </p:cNvPr>
          <p:cNvSpPr/>
          <p:nvPr/>
        </p:nvSpPr>
        <p:spPr>
          <a:xfrm>
            <a:off x="8916606" y="564846"/>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9" name="Oval 38">
            <a:extLst>
              <a:ext uri="{FF2B5EF4-FFF2-40B4-BE49-F238E27FC236}">
                <a16:creationId xmlns:a16="http://schemas.microsoft.com/office/drawing/2014/main" id="{6A7BF9E1-72C1-4513-9557-308EB73C1B6C}"/>
              </a:ext>
            </a:extLst>
          </p:cNvPr>
          <p:cNvSpPr/>
          <p:nvPr/>
        </p:nvSpPr>
        <p:spPr>
          <a:xfrm>
            <a:off x="10089845" y="2487988"/>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40" name="Oval 39">
            <a:extLst>
              <a:ext uri="{FF2B5EF4-FFF2-40B4-BE49-F238E27FC236}">
                <a16:creationId xmlns:a16="http://schemas.microsoft.com/office/drawing/2014/main" id="{0BEB803D-3B71-46CC-91C4-58572F780AF2}"/>
              </a:ext>
            </a:extLst>
          </p:cNvPr>
          <p:cNvSpPr/>
          <p:nvPr/>
        </p:nvSpPr>
        <p:spPr>
          <a:xfrm>
            <a:off x="10767176" y="4326464"/>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41" name="Oval 40">
            <a:extLst>
              <a:ext uri="{FF2B5EF4-FFF2-40B4-BE49-F238E27FC236}">
                <a16:creationId xmlns:a16="http://schemas.microsoft.com/office/drawing/2014/main" id="{5123560B-FF1B-4CE2-BB13-2F6E465046BF}"/>
              </a:ext>
            </a:extLst>
          </p:cNvPr>
          <p:cNvSpPr/>
          <p:nvPr/>
        </p:nvSpPr>
        <p:spPr>
          <a:xfrm>
            <a:off x="11202605" y="5874655"/>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cxnSp>
        <p:nvCxnSpPr>
          <p:cNvPr id="5" name="Straight Arrow Connector 4">
            <a:extLst>
              <a:ext uri="{FF2B5EF4-FFF2-40B4-BE49-F238E27FC236}">
                <a16:creationId xmlns:a16="http://schemas.microsoft.com/office/drawing/2014/main" id="{468401A2-5D95-4BB3-8F98-9B7CB756C96E}"/>
              </a:ext>
            </a:extLst>
          </p:cNvPr>
          <p:cNvCxnSpPr/>
          <p:nvPr/>
        </p:nvCxnSpPr>
        <p:spPr>
          <a:xfrm flipH="1">
            <a:off x="759580" y="1363134"/>
            <a:ext cx="355600" cy="132563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5FB951-4339-4583-B076-8D5EE8A3CD7D}"/>
              </a:ext>
            </a:extLst>
          </p:cNvPr>
          <p:cNvCxnSpPr>
            <a:cxnSpLocks/>
          </p:cNvCxnSpPr>
          <p:nvPr/>
        </p:nvCxnSpPr>
        <p:spPr>
          <a:xfrm flipH="1">
            <a:off x="2706914" y="1375229"/>
            <a:ext cx="657980" cy="1265162"/>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F466F95-3A53-443A-A551-55C8A975A3CE}"/>
              </a:ext>
            </a:extLst>
          </p:cNvPr>
          <p:cNvCxnSpPr>
            <a:cxnSpLocks/>
          </p:cNvCxnSpPr>
          <p:nvPr/>
        </p:nvCxnSpPr>
        <p:spPr>
          <a:xfrm>
            <a:off x="2663372" y="3455610"/>
            <a:ext cx="696685" cy="1132115"/>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2EB4932-3A57-4F11-B606-DB2767C77852}"/>
              </a:ext>
            </a:extLst>
          </p:cNvPr>
          <p:cNvCxnSpPr>
            <a:cxnSpLocks/>
          </p:cNvCxnSpPr>
          <p:nvPr/>
        </p:nvCxnSpPr>
        <p:spPr>
          <a:xfrm>
            <a:off x="5251752" y="1278467"/>
            <a:ext cx="890210" cy="1253067"/>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9F54912-1FE5-4311-8E49-D28CA4DB69EC}"/>
              </a:ext>
            </a:extLst>
          </p:cNvPr>
          <p:cNvSpPr/>
          <p:nvPr/>
        </p:nvSpPr>
        <p:spPr>
          <a:xfrm>
            <a:off x="2941560" y="4411132"/>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cxnSp>
        <p:nvCxnSpPr>
          <p:cNvPr id="47" name="Straight Arrow Connector 46">
            <a:extLst>
              <a:ext uri="{FF2B5EF4-FFF2-40B4-BE49-F238E27FC236}">
                <a16:creationId xmlns:a16="http://schemas.microsoft.com/office/drawing/2014/main" id="{5D8F7EDF-CD25-445F-95E3-7609FBCE7810}"/>
              </a:ext>
            </a:extLst>
          </p:cNvPr>
          <p:cNvCxnSpPr>
            <a:cxnSpLocks/>
          </p:cNvCxnSpPr>
          <p:nvPr/>
        </p:nvCxnSpPr>
        <p:spPr>
          <a:xfrm flipH="1">
            <a:off x="5573485" y="3225800"/>
            <a:ext cx="573314" cy="1168401"/>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DFB20E6-C3B8-4605-BA30-FD6D9353A927}"/>
              </a:ext>
            </a:extLst>
          </p:cNvPr>
          <p:cNvCxnSpPr>
            <a:cxnSpLocks/>
          </p:cNvCxnSpPr>
          <p:nvPr/>
        </p:nvCxnSpPr>
        <p:spPr>
          <a:xfrm>
            <a:off x="7513561" y="1351038"/>
            <a:ext cx="805543" cy="1277257"/>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77E07D9-0525-42DC-A420-0918AE03A52D}"/>
              </a:ext>
            </a:extLst>
          </p:cNvPr>
          <p:cNvCxnSpPr>
            <a:cxnSpLocks/>
          </p:cNvCxnSpPr>
          <p:nvPr/>
        </p:nvCxnSpPr>
        <p:spPr>
          <a:xfrm>
            <a:off x="8638417" y="3334656"/>
            <a:ext cx="430593" cy="1059543"/>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9D146DE-4D99-44DB-B28B-E7159D6BB4A8}"/>
              </a:ext>
            </a:extLst>
          </p:cNvPr>
          <p:cNvCxnSpPr>
            <a:cxnSpLocks/>
          </p:cNvCxnSpPr>
          <p:nvPr/>
        </p:nvCxnSpPr>
        <p:spPr>
          <a:xfrm flipH="1">
            <a:off x="8706151" y="5185228"/>
            <a:ext cx="367694" cy="841829"/>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BDCDBB1-0D1D-4983-B679-F4BF9EFC7523}"/>
              </a:ext>
            </a:extLst>
          </p:cNvPr>
          <p:cNvCxnSpPr>
            <a:cxnSpLocks/>
          </p:cNvCxnSpPr>
          <p:nvPr/>
        </p:nvCxnSpPr>
        <p:spPr>
          <a:xfrm>
            <a:off x="9509274" y="1338942"/>
            <a:ext cx="805543" cy="1192591"/>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8F458FA-9F44-4D64-B177-7C00185C051F}"/>
              </a:ext>
            </a:extLst>
          </p:cNvPr>
          <p:cNvCxnSpPr>
            <a:cxnSpLocks/>
          </p:cNvCxnSpPr>
          <p:nvPr/>
        </p:nvCxnSpPr>
        <p:spPr>
          <a:xfrm>
            <a:off x="10609940" y="3286274"/>
            <a:ext cx="575734" cy="1095830"/>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DC41512-6889-491B-9AB1-DFDDD2EE9228}"/>
              </a:ext>
            </a:extLst>
          </p:cNvPr>
          <p:cNvCxnSpPr>
            <a:cxnSpLocks/>
          </p:cNvCxnSpPr>
          <p:nvPr/>
        </p:nvCxnSpPr>
        <p:spPr>
          <a:xfrm>
            <a:off x="11299369" y="5088465"/>
            <a:ext cx="478972" cy="805544"/>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21C631-1D42-4539-BEC1-A209BD99143C}"/>
              </a:ext>
            </a:extLst>
          </p:cNvPr>
          <p:cNvSpPr txBox="1"/>
          <p:nvPr/>
        </p:nvSpPr>
        <p:spPr>
          <a:xfrm>
            <a:off x="696686" y="4354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0070C0"/>
                </a:solidFill>
              </a:rPr>
              <a:t>R0</a:t>
            </a:r>
          </a:p>
        </p:txBody>
      </p:sp>
      <p:sp>
        <p:nvSpPr>
          <p:cNvPr id="54" name="TextBox 53">
            <a:extLst>
              <a:ext uri="{FF2B5EF4-FFF2-40B4-BE49-F238E27FC236}">
                <a16:creationId xmlns:a16="http://schemas.microsoft.com/office/drawing/2014/main" id="{2FA0033A-4E49-4BAD-9EEA-62195B7010FD}"/>
              </a:ext>
            </a:extLst>
          </p:cNvPr>
          <p:cNvSpPr txBox="1"/>
          <p:nvPr/>
        </p:nvSpPr>
        <p:spPr>
          <a:xfrm>
            <a:off x="2970590" y="-483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FF0000"/>
                </a:solidFill>
              </a:rPr>
              <a:t>R1</a:t>
            </a:r>
            <a:endParaRPr lang="en-US" sz="2800">
              <a:solidFill>
                <a:srgbClr val="FF0000"/>
              </a:solidFill>
              <a:cs typeface="Calibri"/>
            </a:endParaRPr>
          </a:p>
        </p:txBody>
      </p:sp>
      <p:sp>
        <p:nvSpPr>
          <p:cNvPr id="55" name="TextBox 54">
            <a:extLst>
              <a:ext uri="{FF2B5EF4-FFF2-40B4-BE49-F238E27FC236}">
                <a16:creationId xmlns:a16="http://schemas.microsoft.com/office/drawing/2014/main" id="{2676C9F8-08FB-4A30-9AEF-B1EE696E3FF6}"/>
              </a:ext>
            </a:extLst>
          </p:cNvPr>
          <p:cNvSpPr txBox="1"/>
          <p:nvPr/>
        </p:nvSpPr>
        <p:spPr>
          <a:xfrm>
            <a:off x="4796971" y="-483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FFC000"/>
                </a:solidFill>
              </a:rPr>
              <a:t>R2</a:t>
            </a:r>
            <a:endParaRPr lang="en-US" sz="2800">
              <a:solidFill>
                <a:srgbClr val="FFC000"/>
              </a:solidFill>
              <a:cs typeface="Calibri"/>
            </a:endParaRPr>
          </a:p>
        </p:txBody>
      </p:sp>
      <p:sp>
        <p:nvSpPr>
          <p:cNvPr id="56" name="TextBox 1">
            <a:extLst>
              <a:ext uri="{FF2B5EF4-FFF2-40B4-BE49-F238E27FC236}">
                <a16:creationId xmlns:a16="http://schemas.microsoft.com/office/drawing/2014/main" id="{F2C5D27E-011A-4EE4-9048-D98464449F07}"/>
              </a:ext>
            </a:extLst>
          </p:cNvPr>
          <p:cNvSpPr txBox="1"/>
          <p:nvPr/>
        </p:nvSpPr>
        <p:spPr>
          <a:xfrm>
            <a:off x="6962019" y="-89506"/>
            <a:ext cx="274320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a:solidFill>
                  <a:srgbClr val="00B050"/>
                </a:solidFill>
              </a:rPr>
              <a:t>R3</a:t>
            </a:r>
          </a:p>
        </p:txBody>
      </p:sp>
      <p:sp>
        <p:nvSpPr>
          <p:cNvPr id="57" name="TextBox 1">
            <a:extLst>
              <a:ext uri="{FF2B5EF4-FFF2-40B4-BE49-F238E27FC236}">
                <a16:creationId xmlns:a16="http://schemas.microsoft.com/office/drawing/2014/main" id="{F2C5D27E-011A-4EE4-9048-D98464449F07}"/>
              </a:ext>
            </a:extLst>
          </p:cNvPr>
          <p:cNvSpPr txBox="1"/>
          <p:nvPr/>
        </p:nvSpPr>
        <p:spPr>
          <a:xfrm>
            <a:off x="9003846" y="-91773"/>
            <a:ext cx="274320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a:solidFill>
                  <a:srgbClr val="7030A0"/>
                </a:solidFill>
              </a:rPr>
              <a:t>R4</a:t>
            </a:r>
          </a:p>
        </p:txBody>
      </p:sp>
      <p:sp>
        <p:nvSpPr>
          <p:cNvPr id="58" name="Oval 57">
            <a:extLst>
              <a:ext uri="{FF2B5EF4-FFF2-40B4-BE49-F238E27FC236}">
                <a16:creationId xmlns:a16="http://schemas.microsoft.com/office/drawing/2014/main" id="{5F9B21A9-4052-4F15-B8B1-E93AB277EE9C}"/>
              </a:ext>
            </a:extLst>
          </p:cNvPr>
          <p:cNvSpPr/>
          <p:nvPr/>
        </p:nvSpPr>
        <p:spPr>
          <a:xfrm>
            <a:off x="2416" y="4459513"/>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cxnSp>
        <p:nvCxnSpPr>
          <p:cNvPr id="59" name="Straight Arrow Connector 58">
            <a:extLst>
              <a:ext uri="{FF2B5EF4-FFF2-40B4-BE49-F238E27FC236}">
                <a16:creationId xmlns:a16="http://schemas.microsoft.com/office/drawing/2014/main" id="{DD4C5108-CB68-4DD4-B06B-A3FEAD7EA2D4}"/>
              </a:ext>
            </a:extLst>
          </p:cNvPr>
          <p:cNvCxnSpPr>
            <a:cxnSpLocks/>
          </p:cNvCxnSpPr>
          <p:nvPr/>
        </p:nvCxnSpPr>
        <p:spPr>
          <a:xfrm flipH="1">
            <a:off x="457197" y="3455609"/>
            <a:ext cx="246745" cy="99906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01F1BAB-C9C7-4445-841B-2F29648A764E}"/>
              </a:ext>
            </a:extLst>
          </p:cNvPr>
          <p:cNvSpPr txBox="1">
            <a:spLocks/>
          </p:cNvSpPr>
          <p:nvPr/>
        </p:nvSpPr>
        <p:spPr>
          <a:xfrm>
            <a:off x="-1257300" y="51657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Global Tree on Each Rank</a:t>
            </a:r>
          </a:p>
        </p:txBody>
      </p:sp>
    </p:spTree>
    <p:extLst>
      <p:ext uri="{BB962C8B-B14F-4D97-AF65-F5344CB8AC3E}">
        <p14:creationId xmlns:p14="http://schemas.microsoft.com/office/powerpoint/2010/main" val="1164964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B8CF7-610C-494A-95BC-3DD3E19B5284}"/>
              </a:ext>
            </a:extLst>
          </p:cNvPr>
          <p:cNvSpPr>
            <a:spLocks noGrp="1"/>
          </p:cNvSpPr>
          <p:nvPr>
            <p:ph type="title"/>
          </p:nvPr>
        </p:nvSpPr>
        <p:spPr/>
        <p:txBody>
          <a:bodyPr/>
          <a:lstStyle/>
          <a:p>
            <a:r>
              <a:rPr lang="en-US">
                <a:cs typeface="Calibri Light"/>
              </a:rPr>
              <a:t>Build Global Tree  Rank 0 Down</a:t>
            </a:r>
          </a:p>
          <a:p>
            <a:endParaRPr lang="en-US">
              <a:cs typeface="Calibri Light"/>
            </a:endParaRPr>
          </a:p>
        </p:txBody>
      </p:sp>
      <p:pic>
        <p:nvPicPr>
          <p:cNvPr id="8" name="Picture 8" descr="A close up of a logo&#10;&#10;Description generated with very high confidence">
            <a:extLst>
              <a:ext uri="{FF2B5EF4-FFF2-40B4-BE49-F238E27FC236}">
                <a16:creationId xmlns:a16="http://schemas.microsoft.com/office/drawing/2014/main" id="{A7BB2F05-7A08-4F91-B375-45D8C1504D54}"/>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561672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1BA7-E368-483F-A7C7-B5808E63D39F}"/>
              </a:ext>
            </a:extLst>
          </p:cNvPr>
          <p:cNvSpPr>
            <a:spLocks noGrp="1"/>
          </p:cNvSpPr>
          <p:nvPr>
            <p:ph type="title"/>
          </p:nvPr>
        </p:nvSpPr>
        <p:spPr/>
        <p:txBody>
          <a:bodyPr/>
          <a:lstStyle/>
          <a:p>
            <a:r>
              <a:rPr lang="en-US">
                <a:cs typeface="Calibri Light"/>
              </a:rPr>
              <a:t>Build Global Tree up</a:t>
            </a:r>
            <a:endParaRPr lang="en-US"/>
          </a:p>
        </p:txBody>
      </p:sp>
      <p:pic>
        <p:nvPicPr>
          <p:cNvPr id="8" name="Picture 8">
            <a:extLst>
              <a:ext uri="{FF2B5EF4-FFF2-40B4-BE49-F238E27FC236}">
                <a16:creationId xmlns:a16="http://schemas.microsoft.com/office/drawing/2014/main" id="{4C0AA281-ADAD-4965-837A-43D7C27B39CD}"/>
              </a:ext>
            </a:extLst>
          </p:cNvPr>
          <p:cNvPicPr>
            <a:picLocks noGrp="1" noChangeAspect="1"/>
          </p:cNvPicPr>
          <p:nvPr>
            <p:ph idx="1"/>
          </p:nvPr>
        </p:nvPicPr>
        <p:blipFill>
          <a:blip r:embed="rId2"/>
          <a:stretch>
            <a:fillRect/>
          </a:stretch>
        </p:blipFill>
        <p:spPr>
          <a:xfrm>
            <a:off x="1753692" y="1451814"/>
            <a:ext cx="8871522" cy="4725149"/>
          </a:xfrm>
          <a:prstGeom prst="rect">
            <a:avLst/>
          </a:prstGeom>
        </p:spPr>
      </p:pic>
    </p:spTree>
    <p:extLst>
      <p:ext uri="{BB962C8B-B14F-4D97-AF65-F5344CB8AC3E}">
        <p14:creationId xmlns:p14="http://schemas.microsoft.com/office/powerpoint/2010/main" val="2473702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6303-3ACB-4679-B6EC-B3F392C56676}"/>
              </a:ext>
            </a:extLst>
          </p:cNvPr>
          <p:cNvSpPr>
            <a:spLocks noGrp="1"/>
          </p:cNvSpPr>
          <p:nvPr>
            <p:ph type="title"/>
          </p:nvPr>
        </p:nvSpPr>
        <p:spPr>
          <a:xfrm>
            <a:off x="1542691" y="-195592"/>
            <a:ext cx="10515600" cy="1325563"/>
          </a:xfrm>
        </p:spPr>
        <p:txBody>
          <a:bodyPr/>
          <a:lstStyle/>
          <a:p>
            <a:r>
              <a:rPr lang="en-US">
                <a:cs typeface="Calibri Light"/>
              </a:rPr>
              <a:t>Build Global Tree (Sequential Flag)</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E0A689EB-021F-447A-90E1-7372FEF3F735}"/>
              </a:ext>
            </a:extLst>
          </p:cNvPr>
          <p:cNvPicPr>
            <a:picLocks noGrp="1" noChangeAspect="1"/>
          </p:cNvPicPr>
          <p:nvPr>
            <p:ph idx="1"/>
          </p:nvPr>
        </p:nvPicPr>
        <p:blipFill>
          <a:blip r:embed="rId2"/>
          <a:stretch>
            <a:fillRect/>
          </a:stretch>
        </p:blipFill>
        <p:spPr>
          <a:xfrm>
            <a:off x="-167018" y="732064"/>
            <a:ext cx="14326676" cy="6351555"/>
          </a:xfrm>
          <a:prstGeom prst="rect">
            <a:avLst/>
          </a:prstGeom>
        </p:spPr>
      </p:pic>
    </p:spTree>
    <p:extLst>
      <p:ext uri="{BB962C8B-B14F-4D97-AF65-F5344CB8AC3E}">
        <p14:creationId xmlns:p14="http://schemas.microsoft.com/office/powerpoint/2010/main" val="1715594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CB12-293A-43D3-87E6-A85BA9772F3B}"/>
              </a:ext>
            </a:extLst>
          </p:cNvPr>
          <p:cNvSpPr>
            <a:spLocks noGrp="1"/>
          </p:cNvSpPr>
          <p:nvPr>
            <p:ph type="title"/>
          </p:nvPr>
        </p:nvSpPr>
        <p:spPr/>
        <p:txBody>
          <a:bodyPr/>
          <a:lstStyle/>
          <a:p>
            <a:r>
              <a:rPr lang="en-US">
                <a:cs typeface="Calibri Light"/>
              </a:rPr>
              <a:t>Read Target </a:t>
            </a:r>
            <a:endParaRPr lang="en-US"/>
          </a:p>
        </p:txBody>
      </p:sp>
      <p:sp>
        <p:nvSpPr>
          <p:cNvPr id="3" name="Content Placeholder 2">
            <a:extLst>
              <a:ext uri="{FF2B5EF4-FFF2-40B4-BE49-F238E27FC236}">
                <a16:creationId xmlns:a16="http://schemas.microsoft.com/office/drawing/2014/main" id="{E6A83D5E-D9F4-4660-B886-8A804E6812BD}"/>
              </a:ext>
            </a:extLst>
          </p:cNvPr>
          <p:cNvSpPr>
            <a:spLocks noGrp="1"/>
          </p:cNvSpPr>
          <p:nvPr>
            <p:ph idx="1"/>
          </p:nvPr>
        </p:nvSpPr>
        <p:spPr>
          <a:xfrm>
            <a:off x="838200" y="1500655"/>
            <a:ext cx="10515600" cy="4911631"/>
          </a:xfrm>
        </p:spPr>
        <p:txBody>
          <a:bodyPr vert="horz" lIns="91440" tIns="45720" rIns="91440" bIns="45720" rtlCol="0" anchor="t">
            <a:normAutofit/>
          </a:bodyPr>
          <a:lstStyle/>
          <a:p>
            <a:r>
              <a:rPr lang="en-US">
                <a:cs typeface="Calibri" panose="020F0502020204030204"/>
              </a:rPr>
              <a:t>Only the master rank reads the target file named file501 </a:t>
            </a:r>
          </a:p>
          <a:p>
            <a:endParaRPr lang="en-US">
              <a:cs typeface="Calibri" panose="020F0502020204030204"/>
            </a:endParaRPr>
          </a:p>
          <a:p>
            <a:r>
              <a:rPr lang="en-US">
                <a:cs typeface="Calibri" panose="020F0502020204030204"/>
              </a:rPr>
              <a:t>Number of targets read is specified as a command line argument. </a:t>
            </a:r>
          </a:p>
          <a:p>
            <a:pPr marL="0" indent="0">
              <a:buNone/>
            </a:pPr>
            <a:endParaRPr lang="en-US">
              <a:cs typeface="Calibri" panose="020F0502020204030204"/>
            </a:endParaRPr>
          </a:p>
          <a:p>
            <a:r>
              <a:rPr lang="en-US">
                <a:cs typeface="Calibri" panose="020F0502020204030204"/>
              </a:rPr>
              <a:t>The file is converted to binary and stored as long doubles as discussed in the ”Read datapoints” section </a:t>
            </a:r>
          </a:p>
        </p:txBody>
      </p:sp>
    </p:spTree>
    <p:extLst>
      <p:ext uri="{BB962C8B-B14F-4D97-AF65-F5344CB8AC3E}">
        <p14:creationId xmlns:p14="http://schemas.microsoft.com/office/powerpoint/2010/main" val="264170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F588-9AC1-4DCE-B4FC-EEE9D16B8165}"/>
              </a:ext>
            </a:extLst>
          </p:cNvPr>
          <p:cNvSpPr>
            <a:spLocks noGrp="1"/>
          </p:cNvSpPr>
          <p:nvPr>
            <p:ph type="title"/>
          </p:nvPr>
        </p:nvSpPr>
        <p:spPr>
          <a:xfrm>
            <a:off x="736480" y="-3834"/>
            <a:ext cx="10515600" cy="1325563"/>
          </a:xfrm>
        </p:spPr>
        <p:txBody>
          <a:bodyPr/>
          <a:lstStyle/>
          <a:p>
            <a:r>
              <a:rPr lang="en-US">
                <a:cs typeface="Calibri Light"/>
              </a:rPr>
              <a:t>Search Comparison Logic</a:t>
            </a:r>
          </a:p>
          <a:p>
            <a:endParaRPr lang="en-US">
              <a:cs typeface="Calibri Light"/>
            </a:endParaRPr>
          </a:p>
        </p:txBody>
      </p:sp>
      <p:pic>
        <p:nvPicPr>
          <p:cNvPr id="6" name="Picture 6" descr="A screenshot of a cell phone&#10;&#10;Description generated with very high confidence">
            <a:extLst>
              <a:ext uri="{FF2B5EF4-FFF2-40B4-BE49-F238E27FC236}">
                <a16:creationId xmlns:a16="http://schemas.microsoft.com/office/drawing/2014/main" id="{2CD1EBA2-A6AD-4FE2-9AA4-3D614F91AC83}"/>
              </a:ext>
            </a:extLst>
          </p:cNvPr>
          <p:cNvPicPr>
            <a:picLocks noGrp="1" noChangeAspect="1"/>
          </p:cNvPicPr>
          <p:nvPr>
            <p:ph idx="1"/>
          </p:nvPr>
        </p:nvPicPr>
        <p:blipFill>
          <a:blip r:embed="rId2"/>
          <a:stretch>
            <a:fillRect/>
          </a:stretch>
        </p:blipFill>
        <p:spPr>
          <a:xfrm>
            <a:off x="1113719" y="863600"/>
            <a:ext cx="10078862" cy="5665788"/>
          </a:xfrm>
          <a:prstGeom prst="rect">
            <a:avLst/>
          </a:prstGeom>
        </p:spPr>
      </p:pic>
    </p:spTree>
    <p:extLst>
      <p:ext uri="{BB962C8B-B14F-4D97-AF65-F5344CB8AC3E}">
        <p14:creationId xmlns:p14="http://schemas.microsoft.com/office/powerpoint/2010/main" val="712674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AEA7C-1A45-4C2F-B06B-51D27B2ACFC6}"/>
              </a:ext>
            </a:extLst>
          </p:cNvPr>
          <p:cNvSpPr>
            <a:spLocks noGrp="1"/>
          </p:cNvSpPr>
          <p:nvPr>
            <p:ph type="title"/>
          </p:nvPr>
        </p:nvSpPr>
        <p:spPr/>
        <p:txBody>
          <a:bodyPr/>
          <a:lstStyle/>
          <a:p>
            <a:r>
              <a:rPr lang="en-US" b="1">
                <a:cs typeface="Calibri Light"/>
              </a:rPr>
              <a:t>Get Targets (Round Robin)</a:t>
            </a: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137C4971-334B-47B3-A535-CC8B218E9AC5}"/>
              </a:ext>
            </a:extLst>
          </p:cNvPr>
          <p:cNvSpPr>
            <a:spLocks noGrp="1"/>
          </p:cNvSpPr>
          <p:nvPr>
            <p:ph idx="1"/>
          </p:nvPr>
        </p:nvSpPr>
        <p:spPr>
          <a:xfrm>
            <a:off x="588579" y="1116177"/>
            <a:ext cx="10515600" cy="4929406"/>
          </a:xfrm>
        </p:spPr>
        <p:txBody>
          <a:bodyPr vert="horz" lIns="91440" tIns="45720" rIns="91440" bIns="45720" rtlCol="0" anchor="t">
            <a:normAutofit/>
          </a:bodyPr>
          <a:lstStyle/>
          <a:p>
            <a:r>
              <a:rPr lang="en-US">
                <a:cs typeface="Calibri" panose="020F0502020204030204"/>
              </a:rPr>
              <a:t>  For Master rank</a:t>
            </a:r>
            <a:endParaRPr lang="en-US"/>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a:cs typeface="Calibri" panose="020F0502020204030204"/>
              </a:rPr>
              <a:t>For other ranks</a:t>
            </a:r>
          </a:p>
          <a:p>
            <a:endParaRPr lang="en-US">
              <a:cs typeface="Calibri" panose="020F0502020204030204"/>
            </a:endParaRPr>
          </a:p>
          <a:p>
            <a:endParaRPr lang="en-US">
              <a:cs typeface="Calibri" panose="020F0502020204030204"/>
            </a:endParaRPr>
          </a:p>
        </p:txBody>
      </p:sp>
      <p:sp>
        <p:nvSpPr>
          <p:cNvPr id="5" name="TextBox 4">
            <a:extLst>
              <a:ext uri="{FF2B5EF4-FFF2-40B4-BE49-F238E27FC236}">
                <a16:creationId xmlns:a16="http://schemas.microsoft.com/office/drawing/2014/main" id="{3A34283A-7B46-4EB4-9918-F26B889ECD41}"/>
              </a:ext>
            </a:extLst>
          </p:cNvPr>
          <p:cNvSpPr txBox="1"/>
          <p:nvPr/>
        </p:nvSpPr>
        <p:spPr>
          <a:xfrm rot="21540000">
            <a:off x="3990335" y="5050320"/>
            <a:ext cx="6929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7" name="Picture 7">
            <a:extLst>
              <a:ext uri="{FF2B5EF4-FFF2-40B4-BE49-F238E27FC236}">
                <a16:creationId xmlns:a16="http://schemas.microsoft.com/office/drawing/2014/main" id="{A3F2FC8F-81D8-413C-BBB5-393BF54EC953}"/>
              </a:ext>
            </a:extLst>
          </p:cNvPr>
          <p:cNvPicPr>
            <a:picLocks noChangeAspect="1"/>
          </p:cNvPicPr>
          <p:nvPr/>
        </p:nvPicPr>
        <p:blipFill>
          <a:blip r:embed="rId2"/>
          <a:stretch>
            <a:fillRect/>
          </a:stretch>
        </p:blipFill>
        <p:spPr>
          <a:xfrm>
            <a:off x="1399309" y="3835033"/>
            <a:ext cx="8393875" cy="1553103"/>
          </a:xfrm>
          <a:prstGeom prst="rect">
            <a:avLst/>
          </a:prstGeom>
        </p:spPr>
      </p:pic>
      <p:pic>
        <p:nvPicPr>
          <p:cNvPr id="10" name="Picture 10">
            <a:extLst>
              <a:ext uri="{FF2B5EF4-FFF2-40B4-BE49-F238E27FC236}">
                <a16:creationId xmlns:a16="http://schemas.microsoft.com/office/drawing/2014/main" id="{B179E976-061D-469F-9F43-5BB2C5C80BE0}"/>
              </a:ext>
            </a:extLst>
          </p:cNvPr>
          <p:cNvPicPr>
            <a:picLocks noChangeAspect="1"/>
          </p:cNvPicPr>
          <p:nvPr/>
        </p:nvPicPr>
        <p:blipFill>
          <a:blip r:embed="rId3"/>
          <a:stretch>
            <a:fillRect/>
          </a:stretch>
        </p:blipFill>
        <p:spPr>
          <a:xfrm>
            <a:off x="1607127" y="1482168"/>
            <a:ext cx="7988134" cy="1726418"/>
          </a:xfrm>
          <a:prstGeom prst="rect">
            <a:avLst/>
          </a:prstGeom>
        </p:spPr>
      </p:pic>
    </p:spTree>
    <p:extLst>
      <p:ext uri="{BB962C8B-B14F-4D97-AF65-F5344CB8AC3E}">
        <p14:creationId xmlns:p14="http://schemas.microsoft.com/office/powerpoint/2010/main" val="3758582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DB50-D5F1-46F3-BA0F-72BDEF3A53E1}"/>
              </a:ext>
            </a:extLst>
          </p:cNvPr>
          <p:cNvSpPr>
            <a:spLocks noGrp="1"/>
          </p:cNvSpPr>
          <p:nvPr>
            <p:ph type="title"/>
          </p:nvPr>
        </p:nvSpPr>
        <p:spPr/>
        <p:txBody>
          <a:bodyPr/>
          <a:lstStyle/>
          <a:p>
            <a:r>
              <a:rPr lang="en-US" sz="4800" b="1">
                <a:cs typeface="Calibri Light"/>
              </a:rPr>
              <a:t>  Build Local Tree (Adjust Index) </a:t>
            </a:r>
            <a:endParaRPr lang="en-US" sz="4800" b="1"/>
          </a:p>
          <a:p>
            <a:endParaRPr lang="en-US">
              <a:cs typeface="Calibri Light"/>
            </a:endParaRPr>
          </a:p>
        </p:txBody>
      </p:sp>
      <p:pic>
        <p:nvPicPr>
          <p:cNvPr id="6" name="Picture 6" descr="A screenshot of a cell phone&#10;&#10;Description generated with high confidence">
            <a:extLst>
              <a:ext uri="{FF2B5EF4-FFF2-40B4-BE49-F238E27FC236}">
                <a16:creationId xmlns:a16="http://schemas.microsoft.com/office/drawing/2014/main" id="{D23B83F9-AF8D-43F3-A9B8-3B771E068180}"/>
              </a:ext>
            </a:extLst>
          </p:cNvPr>
          <p:cNvPicPr>
            <a:picLocks noChangeAspect="1"/>
          </p:cNvPicPr>
          <p:nvPr/>
        </p:nvPicPr>
        <p:blipFill>
          <a:blip r:embed="rId2"/>
          <a:stretch>
            <a:fillRect/>
          </a:stretch>
        </p:blipFill>
        <p:spPr>
          <a:xfrm>
            <a:off x="1533525" y="1174815"/>
            <a:ext cx="7667625" cy="5479919"/>
          </a:xfrm>
          <a:prstGeom prst="rect">
            <a:avLst/>
          </a:prstGeom>
        </p:spPr>
      </p:pic>
    </p:spTree>
    <p:extLst>
      <p:ext uri="{BB962C8B-B14F-4D97-AF65-F5344CB8AC3E}">
        <p14:creationId xmlns:p14="http://schemas.microsoft.com/office/powerpoint/2010/main" val="4129098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B325-E515-4A2C-9875-BD43D3AAAC9C}"/>
              </a:ext>
            </a:extLst>
          </p:cNvPr>
          <p:cNvSpPr>
            <a:spLocks noGrp="1"/>
          </p:cNvSpPr>
          <p:nvPr>
            <p:ph type="title"/>
          </p:nvPr>
        </p:nvSpPr>
        <p:spPr/>
        <p:txBody>
          <a:bodyPr>
            <a:normAutofit fontScale="90000"/>
          </a:bodyPr>
          <a:lstStyle/>
          <a:p>
            <a:r>
              <a:rPr lang="en-US" sz="4800" b="1">
                <a:cs typeface="Calibri Light"/>
              </a:rPr>
              <a:t>Local Count</a:t>
            </a:r>
            <a:br>
              <a:rPr lang="en-US" sz="4800" b="1">
                <a:cs typeface="Calibri Light"/>
              </a:rPr>
            </a:br>
            <a:r>
              <a:rPr lang="en-US" sz="4800" b="1">
                <a:cs typeface="Calibri Light"/>
              </a:rPr>
              <a:t>(Round Robin)</a:t>
            </a:r>
            <a:endParaRPr lang="en-US" sz="4800" b="1"/>
          </a:p>
          <a:p>
            <a:endParaRPr lang="en-US">
              <a:cs typeface="Calibri Light"/>
            </a:endParaRPr>
          </a:p>
        </p:txBody>
      </p:sp>
      <p:sp>
        <p:nvSpPr>
          <p:cNvPr id="3" name="Content Placeholder 2">
            <a:extLst>
              <a:ext uri="{FF2B5EF4-FFF2-40B4-BE49-F238E27FC236}">
                <a16:creationId xmlns:a16="http://schemas.microsoft.com/office/drawing/2014/main" id="{9700951D-2D85-4911-B748-D20DB89D7748}"/>
              </a:ext>
            </a:extLst>
          </p:cNvPr>
          <p:cNvSpPr>
            <a:spLocks noGrp="1"/>
          </p:cNvSpPr>
          <p:nvPr>
            <p:ph idx="1"/>
          </p:nvPr>
        </p:nvSpPr>
        <p:spPr>
          <a:xfrm>
            <a:off x="838200" y="2192503"/>
            <a:ext cx="4035315" cy="5297267"/>
          </a:xfrm>
        </p:spPr>
        <p:txBody>
          <a:bodyPr vert="horz" lIns="91440" tIns="45720" rIns="91440" bIns="45720" rtlCol="0" anchor="t">
            <a:normAutofit/>
          </a:bodyPr>
          <a:lstStyle/>
          <a:p>
            <a:r>
              <a:rPr lang="en-US">
                <a:cs typeface="Calibri"/>
              </a:rPr>
              <a:t>Get number of datapoints within radius of target</a:t>
            </a:r>
            <a:endParaRPr lang="en-US"/>
          </a:p>
          <a:p>
            <a:endParaRPr lang="en-US">
              <a:cs typeface="Calibri"/>
            </a:endParaRPr>
          </a:p>
          <a:p>
            <a:r>
              <a:rPr lang="en-US">
                <a:cs typeface="Calibri"/>
              </a:rPr>
              <a:t>Same Logic as </a:t>
            </a:r>
            <a:r>
              <a:rPr lang="en-US" err="1">
                <a:cs typeface="Calibri"/>
              </a:rPr>
              <a:t>getSendArray</a:t>
            </a:r>
            <a:r>
              <a:rPr lang="en-US">
                <a:cs typeface="Calibri"/>
              </a:rPr>
              <a:t> </a:t>
            </a:r>
          </a:p>
          <a:p>
            <a:endParaRPr lang="en-US">
              <a:cs typeface="Calibri"/>
            </a:endParaRPr>
          </a:p>
          <a:p>
            <a:r>
              <a:rPr lang="en-US">
                <a:cs typeface="Calibri"/>
              </a:rPr>
              <a:t>Send total counts to master rank</a:t>
            </a:r>
          </a:p>
          <a:p>
            <a:endParaRPr lang="en-US">
              <a:cs typeface="Calibri"/>
            </a:endParaRPr>
          </a:p>
        </p:txBody>
      </p:sp>
      <p:pic>
        <p:nvPicPr>
          <p:cNvPr id="6" name="Picture 6" descr="A screenshot of a cell phone&#10;&#10;Description generated with very high confidence">
            <a:extLst>
              <a:ext uri="{FF2B5EF4-FFF2-40B4-BE49-F238E27FC236}">
                <a16:creationId xmlns:a16="http://schemas.microsoft.com/office/drawing/2014/main" id="{4D9B4ACB-5C57-4CC5-8327-5251E1A4CA3F}"/>
              </a:ext>
            </a:extLst>
          </p:cNvPr>
          <p:cNvPicPr>
            <a:picLocks noChangeAspect="1"/>
          </p:cNvPicPr>
          <p:nvPr/>
        </p:nvPicPr>
        <p:blipFill>
          <a:blip r:embed="rId2"/>
          <a:stretch>
            <a:fillRect/>
          </a:stretch>
        </p:blipFill>
        <p:spPr>
          <a:xfrm>
            <a:off x="5032055" y="190500"/>
            <a:ext cx="6709415" cy="6477000"/>
          </a:xfrm>
          <a:prstGeom prst="rect">
            <a:avLst/>
          </a:prstGeom>
        </p:spPr>
      </p:pic>
    </p:spTree>
    <p:extLst>
      <p:ext uri="{BB962C8B-B14F-4D97-AF65-F5344CB8AC3E}">
        <p14:creationId xmlns:p14="http://schemas.microsoft.com/office/powerpoint/2010/main" val="314211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64581-B2DA-40CF-A513-DFC477EFEF33}"/>
              </a:ext>
            </a:extLst>
          </p:cNvPr>
          <p:cNvSpPr>
            <a:spLocks noGrp="1"/>
          </p:cNvSpPr>
          <p:nvPr>
            <p:ph type="title"/>
          </p:nvPr>
        </p:nvSpPr>
        <p:spPr/>
        <p:txBody>
          <a:bodyPr/>
          <a:lstStyle/>
          <a:p>
            <a:r>
              <a:rPr lang="en-US" sz="4800" b="1">
                <a:cs typeface="Calibri Light"/>
              </a:rPr>
              <a:t>Global Count </a:t>
            </a:r>
            <a:endParaRPr lang="en-US" sz="4800" b="1"/>
          </a:p>
          <a:p>
            <a:endParaRPr lang="en-US">
              <a:cs typeface="Calibri Light"/>
            </a:endParaRPr>
          </a:p>
        </p:txBody>
      </p:sp>
      <p:sp>
        <p:nvSpPr>
          <p:cNvPr id="3" name="Content Placeholder 2">
            <a:extLst>
              <a:ext uri="{FF2B5EF4-FFF2-40B4-BE49-F238E27FC236}">
                <a16:creationId xmlns:a16="http://schemas.microsoft.com/office/drawing/2014/main" id="{7D22D93C-3040-4756-BD56-402E3732DFB9}"/>
              </a:ext>
            </a:extLst>
          </p:cNvPr>
          <p:cNvSpPr>
            <a:spLocks noGrp="1"/>
          </p:cNvSpPr>
          <p:nvPr>
            <p:ph idx="1"/>
          </p:nvPr>
        </p:nvSpPr>
        <p:spPr>
          <a:xfrm>
            <a:off x="838200" y="1172483"/>
            <a:ext cx="4152900" cy="5234565"/>
          </a:xfrm>
        </p:spPr>
        <p:txBody>
          <a:bodyPr vert="horz" lIns="91440" tIns="45720" rIns="91440" bIns="45720" rtlCol="0" anchor="t">
            <a:normAutofit/>
          </a:bodyPr>
          <a:lstStyle/>
          <a:p>
            <a:r>
              <a:rPr lang="en-US">
                <a:cs typeface="Calibri" panose="020F0502020204030204"/>
              </a:rPr>
              <a:t>Master rank receives counts from other ranks</a:t>
            </a:r>
          </a:p>
          <a:p>
            <a:endParaRPr lang="en-US">
              <a:cs typeface="Calibri" panose="020F0502020204030204"/>
            </a:endParaRPr>
          </a:p>
          <a:p>
            <a:r>
              <a:rPr lang="en-US">
                <a:cs typeface="Calibri" panose="020F0502020204030204"/>
              </a:rPr>
              <a:t>Sum up all counts for a given target with a radius</a:t>
            </a:r>
          </a:p>
          <a:p>
            <a:endParaRPr lang="en-US">
              <a:cs typeface="Calibri" panose="020F0502020204030204"/>
            </a:endParaRPr>
          </a:p>
          <a:p>
            <a:r>
              <a:rPr lang="en-US">
                <a:cs typeface="Calibri" panose="020F0502020204030204"/>
              </a:rPr>
              <a:t>Displays final outputs</a:t>
            </a:r>
          </a:p>
          <a:p>
            <a:endParaRPr lang="en-US">
              <a:cs typeface="Calibri" panose="020F0502020204030204"/>
            </a:endParaRPr>
          </a:p>
        </p:txBody>
      </p:sp>
      <p:sp>
        <p:nvSpPr>
          <p:cNvPr id="6" name="TextBox 5">
            <a:extLst>
              <a:ext uri="{FF2B5EF4-FFF2-40B4-BE49-F238E27FC236}">
                <a16:creationId xmlns:a16="http://schemas.microsoft.com/office/drawing/2014/main" id="{276DC46D-B6AD-4173-8F62-249827947695}"/>
              </a:ext>
            </a:extLst>
          </p:cNvPr>
          <p:cNvSpPr txBox="1"/>
          <p:nvPr/>
        </p:nvSpPr>
        <p:spPr>
          <a:xfrm>
            <a:off x="1424173" y="5040209"/>
            <a:ext cx="723454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0 &lt;= assignedi &lt; number of targets assigned to rank</a:t>
            </a:r>
            <a:endParaRPr lang="en-US"/>
          </a:p>
          <a:p>
            <a:r>
              <a:rPr lang="en-US"/>
              <a:t>radiCounts[assignedi] = [id1,x1,y2,z2,id2,x2,y2,z2, …. idn,xn,yn,zn]</a:t>
            </a:r>
            <a:endParaRPr lang="en-US">
              <a:cs typeface="Calibri"/>
            </a:endParaRPr>
          </a:p>
          <a:p>
            <a:endParaRPr lang="en-US">
              <a:cs typeface="Calibri"/>
            </a:endParaRPr>
          </a:p>
          <a:p>
            <a:r>
              <a:rPr lang="en-US">
                <a:cs typeface="Calibri"/>
              </a:rPr>
              <a:t>0 &lt;= k &lt; number of targets (k represents target id)</a:t>
            </a:r>
          </a:p>
          <a:p>
            <a:r>
              <a:rPr lang="en-US">
                <a:cs typeface="Calibri"/>
              </a:rPr>
              <a:t>allRadiCounts[k] = [x1,y1,z1,x2,y2,z2, … xn,yn,zn]</a:t>
            </a:r>
          </a:p>
        </p:txBody>
      </p:sp>
      <p:pic>
        <p:nvPicPr>
          <p:cNvPr id="10" name="Picture 10" descr="A picture containing text&#10;&#10;Description generated with high confidence">
            <a:extLst>
              <a:ext uri="{FF2B5EF4-FFF2-40B4-BE49-F238E27FC236}">
                <a16:creationId xmlns:a16="http://schemas.microsoft.com/office/drawing/2014/main" id="{448D859B-DA63-4F62-8038-D650A43F117F}"/>
              </a:ext>
            </a:extLst>
          </p:cNvPr>
          <p:cNvPicPr>
            <a:picLocks noChangeAspect="1"/>
          </p:cNvPicPr>
          <p:nvPr/>
        </p:nvPicPr>
        <p:blipFill>
          <a:blip r:embed="rId2"/>
          <a:stretch>
            <a:fillRect/>
          </a:stretch>
        </p:blipFill>
        <p:spPr>
          <a:xfrm>
            <a:off x="5407233" y="1288296"/>
            <a:ext cx="6652160" cy="3351173"/>
          </a:xfrm>
          <a:prstGeom prst="rect">
            <a:avLst/>
          </a:prstGeom>
        </p:spPr>
      </p:pic>
    </p:spTree>
    <p:extLst>
      <p:ext uri="{BB962C8B-B14F-4D97-AF65-F5344CB8AC3E}">
        <p14:creationId xmlns:p14="http://schemas.microsoft.com/office/powerpoint/2010/main" val="741133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9577B-812A-4EBB-8D2F-9CED4439A753}"/>
              </a:ext>
            </a:extLst>
          </p:cNvPr>
          <p:cNvSpPr>
            <a:spLocks noGrp="1"/>
          </p:cNvSpPr>
          <p:nvPr>
            <p:ph type="title"/>
          </p:nvPr>
        </p:nvSpPr>
        <p:spPr/>
        <p:txBody>
          <a:bodyPr/>
          <a:lstStyle/>
          <a:p>
            <a:r>
              <a:rPr lang="en-US">
                <a:cs typeface="Calibri Light"/>
              </a:rPr>
              <a:t>Introduction</a:t>
            </a:r>
            <a:endParaRPr lang="en-US"/>
          </a:p>
        </p:txBody>
      </p:sp>
      <p:sp>
        <p:nvSpPr>
          <p:cNvPr id="7" name="Content Placeholder 6">
            <a:extLst>
              <a:ext uri="{FF2B5EF4-FFF2-40B4-BE49-F238E27FC236}">
                <a16:creationId xmlns:a16="http://schemas.microsoft.com/office/drawing/2014/main" id="{0893FCB6-BCE2-4FEB-8E4E-582349E1C3A2}"/>
              </a:ext>
            </a:extLst>
          </p:cNvPr>
          <p:cNvSpPr>
            <a:spLocks noGrp="1"/>
          </p:cNvSpPr>
          <p:nvPr>
            <p:ph idx="1"/>
          </p:nvPr>
        </p:nvSpPr>
        <p:spPr>
          <a:xfrm>
            <a:off x="838200" y="1607912"/>
            <a:ext cx="10515600" cy="4569051"/>
          </a:xfrm>
        </p:spPr>
        <p:txBody>
          <a:bodyPr vert="horz" lIns="91440" tIns="45720" rIns="91440" bIns="45720" rtlCol="0" anchor="t">
            <a:normAutofit/>
          </a:bodyPr>
          <a:lstStyle/>
          <a:p>
            <a:r>
              <a:rPr lang="en-US">
                <a:cs typeface="Calibri"/>
              </a:rPr>
              <a:t> k-d tree  is a data structure used  for organizing some number of points in a space with k dimensions.</a:t>
            </a:r>
            <a:endParaRPr lang="en-US"/>
          </a:p>
          <a:p>
            <a:r>
              <a:rPr lang="en-US">
                <a:cs typeface="Calibri"/>
              </a:rPr>
              <a:t>Parallel k-d tree construction requires sorting</a:t>
            </a:r>
          </a:p>
          <a:p>
            <a:pPr marL="0" indent="0">
              <a:buNone/>
            </a:pPr>
            <a:r>
              <a:rPr lang="en-US">
                <a:cs typeface="Calibri"/>
              </a:rPr>
              <a:t>data across ranks using MPI</a:t>
            </a:r>
          </a:p>
          <a:p>
            <a:r>
              <a:rPr lang="en-US">
                <a:cs typeface="Calibri"/>
              </a:rPr>
              <a:t>Goals:</a:t>
            </a:r>
          </a:p>
          <a:p>
            <a:pPr marL="914400" lvl="1" indent="-457200">
              <a:buAutoNum type="arabicPeriod"/>
            </a:pPr>
            <a:r>
              <a:rPr lang="en-US">
                <a:cs typeface="Calibri"/>
              </a:rPr>
              <a:t>Build k-d tree with 10 billion points</a:t>
            </a:r>
          </a:p>
          <a:p>
            <a:pPr marL="914400" lvl="1" indent="-457200">
              <a:buAutoNum type="arabicPeriod"/>
            </a:pPr>
            <a:r>
              <a:rPr lang="en-US">
                <a:cs typeface="Calibri"/>
              </a:rPr>
              <a:t>Search k-d tree for 20 million targets</a:t>
            </a:r>
          </a:p>
          <a:p>
            <a:pPr marL="914400" lvl="1" indent="-457200">
              <a:buAutoNum type="arabicPeriod"/>
            </a:pPr>
            <a:r>
              <a:rPr lang="en-US">
                <a:cs typeface="Calibri"/>
              </a:rPr>
              <a:t>Search using 3 radii</a:t>
            </a:r>
          </a:p>
          <a:p>
            <a:endParaRPr lang="en-US">
              <a:cs typeface="Calibri"/>
            </a:endParaRPr>
          </a:p>
          <a:p>
            <a:endParaRPr lang="en-US">
              <a:cs typeface="Calibri"/>
            </a:endParaRPr>
          </a:p>
        </p:txBody>
      </p:sp>
      <p:pic>
        <p:nvPicPr>
          <p:cNvPr id="8" name="Picture 8">
            <a:extLst>
              <a:ext uri="{FF2B5EF4-FFF2-40B4-BE49-F238E27FC236}">
                <a16:creationId xmlns:a16="http://schemas.microsoft.com/office/drawing/2014/main" id="{A776219B-D97E-4D85-B292-03CF0A351B82}"/>
              </a:ext>
            </a:extLst>
          </p:cNvPr>
          <p:cNvPicPr>
            <a:picLocks noChangeAspect="1"/>
          </p:cNvPicPr>
          <p:nvPr/>
        </p:nvPicPr>
        <p:blipFill>
          <a:blip r:embed="rId2"/>
          <a:stretch>
            <a:fillRect/>
          </a:stretch>
        </p:blipFill>
        <p:spPr>
          <a:xfrm>
            <a:off x="8447403" y="2575916"/>
            <a:ext cx="2743200" cy="2608042"/>
          </a:xfrm>
          <a:prstGeom prst="rect">
            <a:avLst/>
          </a:prstGeom>
        </p:spPr>
      </p:pic>
      <p:sp>
        <p:nvSpPr>
          <p:cNvPr id="10" name="TextBox 9">
            <a:extLst>
              <a:ext uri="{FF2B5EF4-FFF2-40B4-BE49-F238E27FC236}">
                <a16:creationId xmlns:a16="http://schemas.microsoft.com/office/drawing/2014/main" id="{2CC98508-CA38-49D1-B014-A578968EE8DE}"/>
              </a:ext>
            </a:extLst>
          </p:cNvPr>
          <p:cNvSpPr txBox="1"/>
          <p:nvPr/>
        </p:nvSpPr>
        <p:spPr>
          <a:xfrm>
            <a:off x="9622971" y="514993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Source:Wiki</a:t>
            </a:r>
          </a:p>
        </p:txBody>
      </p:sp>
    </p:spTree>
    <p:extLst>
      <p:ext uri="{BB962C8B-B14F-4D97-AF65-F5344CB8AC3E}">
        <p14:creationId xmlns:p14="http://schemas.microsoft.com/office/powerpoint/2010/main" val="92250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9E60-A967-4CF6-9D68-752CD600A349}"/>
              </a:ext>
            </a:extLst>
          </p:cNvPr>
          <p:cNvSpPr>
            <a:spLocks noGrp="1"/>
          </p:cNvSpPr>
          <p:nvPr>
            <p:ph type="title"/>
          </p:nvPr>
        </p:nvSpPr>
        <p:spPr>
          <a:xfrm>
            <a:off x="746234" y="-2737"/>
            <a:ext cx="10515600" cy="1325563"/>
          </a:xfrm>
        </p:spPr>
        <p:txBody>
          <a:bodyPr/>
          <a:lstStyle/>
          <a:p>
            <a:r>
              <a:rPr lang="en-US">
                <a:cs typeface="Calibri Light"/>
              </a:rPr>
              <a:t>                     </a:t>
            </a:r>
            <a:r>
              <a:rPr lang="en-US" sz="4800" b="1">
                <a:cs typeface="Calibri Light"/>
              </a:rPr>
              <a:t>Validation</a:t>
            </a:r>
          </a:p>
        </p:txBody>
      </p:sp>
      <p:sp>
        <p:nvSpPr>
          <p:cNvPr id="3" name="Content Placeholder 2">
            <a:extLst>
              <a:ext uri="{FF2B5EF4-FFF2-40B4-BE49-F238E27FC236}">
                <a16:creationId xmlns:a16="http://schemas.microsoft.com/office/drawing/2014/main" id="{B51DB8CD-E6E9-4F64-BDC3-6C92603B47C6}"/>
              </a:ext>
            </a:extLst>
          </p:cNvPr>
          <p:cNvSpPr>
            <a:spLocks noGrp="1"/>
          </p:cNvSpPr>
          <p:nvPr>
            <p:ph idx="1"/>
          </p:nvPr>
        </p:nvSpPr>
        <p:spPr>
          <a:xfrm>
            <a:off x="838200" y="1019056"/>
            <a:ext cx="10515600" cy="5488586"/>
          </a:xfrm>
        </p:spPr>
        <p:txBody>
          <a:bodyPr vert="horz" lIns="91440" tIns="45720" rIns="91440" bIns="45720" rtlCol="0" anchor="t">
            <a:normAutofit/>
          </a:bodyPr>
          <a:lstStyle/>
          <a:p>
            <a:r>
              <a:rPr lang="en-US">
                <a:cs typeface="Calibri"/>
              </a:rPr>
              <a:t>Used file001 to validate our code</a:t>
            </a:r>
          </a:p>
          <a:p>
            <a:endParaRPr lang="en-US">
              <a:cs typeface="Calibri"/>
            </a:endParaRPr>
          </a:p>
          <a:p>
            <a:r>
              <a:rPr lang="en-US">
                <a:cs typeface="Calibri"/>
              </a:rPr>
              <a:t>Used a function named 'targetTest.c' to verify if a point is within the radius of  the target.</a:t>
            </a:r>
          </a:p>
          <a:p>
            <a:endParaRPr lang="en-US">
              <a:cs typeface="Calibri"/>
            </a:endParaRPr>
          </a:p>
          <a:p>
            <a:r>
              <a:rPr lang="en-US">
                <a:cs typeface="Calibri"/>
              </a:rPr>
              <a:t>Compared the result of targetTest.c with the result of our program for file001 and file501</a:t>
            </a:r>
          </a:p>
          <a:p>
            <a:endParaRPr lang="en-US">
              <a:cs typeface="Calibri"/>
            </a:endParaRPr>
          </a:p>
          <a:p>
            <a:r>
              <a:rPr lang="en-US">
                <a:cs typeface="Calibri"/>
              </a:rPr>
              <a:t>Matched the global tree leaves with the  local tree heads.</a:t>
            </a:r>
          </a:p>
          <a:p>
            <a:endParaRPr lang="en-US">
              <a:cs typeface="Calibri"/>
            </a:endParaRPr>
          </a:p>
        </p:txBody>
      </p:sp>
    </p:spTree>
    <p:extLst>
      <p:ext uri="{BB962C8B-B14F-4D97-AF65-F5344CB8AC3E}">
        <p14:creationId xmlns:p14="http://schemas.microsoft.com/office/powerpoint/2010/main" val="384053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8BBA-9AC3-4C27-A3FF-967036BF3633}"/>
              </a:ext>
            </a:extLst>
          </p:cNvPr>
          <p:cNvSpPr>
            <a:spLocks noGrp="1"/>
          </p:cNvSpPr>
          <p:nvPr>
            <p:ph type="title"/>
          </p:nvPr>
        </p:nvSpPr>
        <p:spPr>
          <a:xfrm>
            <a:off x="795068" y="-109328"/>
            <a:ext cx="10515600" cy="1325563"/>
          </a:xfrm>
        </p:spPr>
        <p:txBody>
          <a:bodyPr/>
          <a:lstStyle/>
          <a:p>
            <a:r>
              <a:rPr lang="en-US" b="1">
                <a:cs typeface="Calibri Light"/>
              </a:rPr>
              <a:t>                          Validation File 001</a:t>
            </a:r>
            <a:endParaRPr lang="en-US">
              <a:cs typeface="Calibri Light"/>
            </a:endParaRPr>
          </a:p>
          <a:p>
            <a:endParaRPr lang="en-US">
              <a:cs typeface="Calibri Light"/>
            </a:endParaRPr>
          </a:p>
        </p:txBody>
      </p:sp>
      <p:pic>
        <p:nvPicPr>
          <p:cNvPr id="4" name="Picture 4">
            <a:extLst>
              <a:ext uri="{FF2B5EF4-FFF2-40B4-BE49-F238E27FC236}">
                <a16:creationId xmlns:a16="http://schemas.microsoft.com/office/drawing/2014/main" id="{03B483BB-7C1E-4015-AD44-CBF7367720D3}"/>
              </a:ext>
            </a:extLst>
          </p:cNvPr>
          <p:cNvPicPr>
            <a:picLocks noGrp="1" noChangeAspect="1"/>
          </p:cNvPicPr>
          <p:nvPr>
            <p:ph idx="1"/>
          </p:nvPr>
        </p:nvPicPr>
        <p:blipFill>
          <a:blip r:embed="rId2"/>
          <a:stretch>
            <a:fillRect/>
          </a:stretch>
        </p:blipFill>
        <p:spPr>
          <a:xfrm>
            <a:off x="-84434" y="564137"/>
            <a:ext cx="12353925" cy="6361688"/>
          </a:xfrm>
          <a:prstGeom prst="rect">
            <a:avLst/>
          </a:prstGeom>
        </p:spPr>
      </p:pic>
    </p:spTree>
    <p:extLst>
      <p:ext uri="{BB962C8B-B14F-4D97-AF65-F5344CB8AC3E}">
        <p14:creationId xmlns:p14="http://schemas.microsoft.com/office/powerpoint/2010/main" val="3679626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E26B-416D-4E31-B6C3-8337F8282EE2}"/>
              </a:ext>
            </a:extLst>
          </p:cNvPr>
          <p:cNvSpPr>
            <a:spLocks noGrp="1"/>
          </p:cNvSpPr>
          <p:nvPr>
            <p:ph type="title"/>
          </p:nvPr>
        </p:nvSpPr>
        <p:spPr>
          <a:xfrm>
            <a:off x="852577" y="-382498"/>
            <a:ext cx="10515600" cy="1325563"/>
          </a:xfrm>
        </p:spPr>
        <p:txBody>
          <a:bodyPr/>
          <a:lstStyle/>
          <a:p>
            <a:r>
              <a:rPr lang="en-US">
                <a:cs typeface="Calibri Light"/>
              </a:rPr>
              <a:t>                        </a:t>
            </a:r>
            <a:r>
              <a:rPr lang="en-US" sz="4800" b="1">
                <a:cs typeface="Calibri Light"/>
              </a:rPr>
              <a:t>Validation file 501</a:t>
            </a:r>
          </a:p>
        </p:txBody>
      </p:sp>
      <p:pic>
        <p:nvPicPr>
          <p:cNvPr id="4" name="Picture 4" descr="A screenshot of a cell phone&#10;&#10;Description generated with high confidence">
            <a:extLst>
              <a:ext uri="{FF2B5EF4-FFF2-40B4-BE49-F238E27FC236}">
                <a16:creationId xmlns:a16="http://schemas.microsoft.com/office/drawing/2014/main" id="{39E7A855-2877-4CD9-9BCC-9D9E71559994}"/>
              </a:ext>
            </a:extLst>
          </p:cNvPr>
          <p:cNvPicPr>
            <a:picLocks noGrp="1" noChangeAspect="1"/>
          </p:cNvPicPr>
          <p:nvPr>
            <p:ph idx="1"/>
          </p:nvPr>
        </p:nvPicPr>
        <p:blipFill>
          <a:blip r:embed="rId2"/>
          <a:stretch>
            <a:fillRect/>
          </a:stretch>
        </p:blipFill>
        <p:spPr>
          <a:xfrm>
            <a:off x="-152714" y="603551"/>
            <a:ext cx="12224258" cy="6551072"/>
          </a:xfrm>
          <a:prstGeom prst="rect">
            <a:avLst/>
          </a:prstGeom>
        </p:spPr>
      </p:pic>
    </p:spTree>
    <p:extLst>
      <p:ext uri="{BB962C8B-B14F-4D97-AF65-F5344CB8AC3E}">
        <p14:creationId xmlns:p14="http://schemas.microsoft.com/office/powerpoint/2010/main" val="2791447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1831-1966-4B8F-BA47-4D736DB8325D}"/>
              </a:ext>
            </a:extLst>
          </p:cNvPr>
          <p:cNvSpPr>
            <a:spLocks noGrp="1"/>
          </p:cNvSpPr>
          <p:nvPr>
            <p:ph type="title"/>
          </p:nvPr>
        </p:nvSpPr>
        <p:spPr>
          <a:xfrm>
            <a:off x="3647364" y="-78427"/>
            <a:ext cx="10515600" cy="1325563"/>
          </a:xfrm>
        </p:spPr>
        <p:txBody>
          <a:bodyPr/>
          <a:lstStyle/>
          <a:p>
            <a:r>
              <a:rPr lang="en-US">
                <a:cs typeface="Calibri Light"/>
              </a:rPr>
              <a:t>     Timing Data</a:t>
            </a:r>
            <a:endParaRPr lang="en-US"/>
          </a:p>
        </p:txBody>
      </p:sp>
      <p:pic>
        <p:nvPicPr>
          <p:cNvPr id="8" name="Picture 8" descr="A screenshot of a cell phone&#10;&#10;Description generated with high confidence">
            <a:extLst>
              <a:ext uri="{FF2B5EF4-FFF2-40B4-BE49-F238E27FC236}">
                <a16:creationId xmlns:a16="http://schemas.microsoft.com/office/drawing/2014/main" id="{51F2ACF2-48D1-4A34-A1CF-024B738C803A}"/>
              </a:ext>
            </a:extLst>
          </p:cNvPr>
          <p:cNvPicPr>
            <a:picLocks noGrp="1" noChangeAspect="1"/>
          </p:cNvPicPr>
          <p:nvPr>
            <p:ph idx="1"/>
          </p:nvPr>
        </p:nvPicPr>
        <p:blipFill>
          <a:blip r:embed="rId2"/>
          <a:stretch>
            <a:fillRect/>
          </a:stretch>
        </p:blipFill>
        <p:spPr>
          <a:xfrm>
            <a:off x="1154829" y="1313834"/>
            <a:ext cx="10052940" cy="4863129"/>
          </a:xfrm>
          <a:prstGeom prst="rect">
            <a:avLst/>
          </a:prstGeom>
        </p:spPr>
      </p:pic>
    </p:spTree>
    <p:extLst>
      <p:ext uri="{BB962C8B-B14F-4D97-AF65-F5344CB8AC3E}">
        <p14:creationId xmlns:p14="http://schemas.microsoft.com/office/powerpoint/2010/main" val="1626815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987D-2193-488B-90F4-75C40E62B364}"/>
              </a:ext>
            </a:extLst>
          </p:cNvPr>
          <p:cNvSpPr>
            <a:spLocks noGrp="1"/>
          </p:cNvSpPr>
          <p:nvPr>
            <p:ph type="title"/>
          </p:nvPr>
        </p:nvSpPr>
        <p:spPr>
          <a:xfrm>
            <a:off x="1270379" y="205901"/>
            <a:ext cx="10515600" cy="1325563"/>
          </a:xfrm>
        </p:spPr>
        <p:txBody>
          <a:bodyPr/>
          <a:lstStyle/>
          <a:p>
            <a:r>
              <a:rPr lang="en-US">
                <a:cs typeface="Calibri Light"/>
              </a:rPr>
              <a:t>                         Timing Data</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5AEE440A-DC14-42E4-862C-46A549430A69}"/>
              </a:ext>
            </a:extLst>
          </p:cNvPr>
          <p:cNvPicPr>
            <a:picLocks noGrp="1" noChangeAspect="1"/>
          </p:cNvPicPr>
          <p:nvPr>
            <p:ph idx="1"/>
          </p:nvPr>
        </p:nvPicPr>
        <p:blipFill>
          <a:blip r:embed="rId2"/>
          <a:stretch>
            <a:fillRect/>
          </a:stretch>
        </p:blipFill>
        <p:spPr>
          <a:xfrm>
            <a:off x="742454" y="1461685"/>
            <a:ext cx="10945927" cy="5101963"/>
          </a:xfrm>
          <a:prstGeom prst="rect">
            <a:avLst/>
          </a:prstGeom>
        </p:spPr>
      </p:pic>
    </p:spTree>
    <p:extLst>
      <p:ext uri="{BB962C8B-B14F-4D97-AF65-F5344CB8AC3E}">
        <p14:creationId xmlns:p14="http://schemas.microsoft.com/office/powerpoint/2010/main" val="2036090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1914-82B1-4735-8430-F4949B82114D}"/>
              </a:ext>
            </a:extLst>
          </p:cNvPr>
          <p:cNvSpPr>
            <a:spLocks noGrp="1"/>
          </p:cNvSpPr>
          <p:nvPr>
            <p:ph type="title"/>
          </p:nvPr>
        </p:nvSpPr>
        <p:spPr/>
        <p:txBody>
          <a:bodyPr/>
          <a:lstStyle/>
          <a:p>
            <a:r>
              <a:rPr lang="en-US" b="1">
                <a:cs typeface="Calibri Light"/>
              </a:rPr>
              <a:t>                       </a:t>
            </a:r>
            <a:r>
              <a:rPr lang="en-US">
                <a:cs typeface="Calibri Light"/>
              </a:rPr>
              <a:t>Search Results</a:t>
            </a:r>
          </a:p>
        </p:txBody>
      </p:sp>
      <p:pic>
        <p:nvPicPr>
          <p:cNvPr id="4" name="Picture 4" descr="A screenshot of a cell phone&#10;&#10;Description generated with very high confidence">
            <a:extLst>
              <a:ext uri="{FF2B5EF4-FFF2-40B4-BE49-F238E27FC236}">
                <a16:creationId xmlns:a16="http://schemas.microsoft.com/office/drawing/2014/main" id="{69D0FDD9-7017-4DBB-A4DF-C553C16ACF55}"/>
              </a:ext>
            </a:extLst>
          </p:cNvPr>
          <p:cNvPicPr>
            <a:picLocks noChangeAspect="1"/>
          </p:cNvPicPr>
          <p:nvPr/>
        </p:nvPicPr>
        <p:blipFill>
          <a:blip r:embed="rId2"/>
          <a:stretch>
            <a:fillRect/>
          </a:stretch>
        </p:blipFill>
        <p:spPr>
          <a:xfrm>
            <a:off x="1924050" y="2592919"/>
            <a:ext cx="8829675" cy="1957913"/>
          </a:xfrm>
          <a:prstGeom prst="rect">
            <a:avLst/>
          </a:prstGeom>
        </p:spPr>
      </p:pic>
    </p:spTree>
    <p:extLst>
      <p:ext uri="{BB962C8B-B14F-4D97-AF65-F5344CB8AC3E}">
        <p14:creationId xmlns:p14="http://schemas.microsoft.com/office/powerpoint/2010/main" val="2690158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4838A-3F7D-47CB-8FC3-107865841B38}"/>
              </a:ext>
            </a:extLst>
          </p:cNvPr>
          <p:cNvSpPr>
            <a:spLocks noGrp="1"/>
          </p:cNvSpPr>
          <p:nvPr>
            <p:ph type="title"/>
          </p:nvPr>
        </p:nvSpPr>
        <p:spPr/>
        <p:txBody>
          <a:bodyPr/>
          <a:lstStyle/>
          <a:p>
            <a:r>
              <a:rPr lang="en-US">
                <a:cs typeface="Calibri Light"/>
              </a:rPr>
              <a:t>        </a:t>
            </a:r>
            <a:r>
              <a:rPr lang="en-US" sz="5400">
                <a:cs typeface="Calibri Light"/>
              </a:rPr>
              <a:t>Bottleneck</a:t>
            </a:r>
          </a:p>
        </p:txBody>
      </p:sp>
      <p:sp>
        <p:nvSpPr>
          <p:cNvPr id="3" name="Content Placeholder 2">
            <a:extLst>
              <a:ext uri="{FF2B5EF4-FFF2-40B4-BE49-F238E27FC236}">
                <a16:creationId xmlns:a16="http://schemas.microsoft.com/office/drawing/2014/main" id="{1B1B14F9-326F-4679-B41D-379F3023BEB9}"/>
              </a:ext>
            </a:extLst>
          </p:cNvPr>
          <p:cNvSpPr>
            <a:spLocks noGrp="1"/>
          </p:cNvSpPr>
          <p:nvPr>
            <p:ph idx="1"/>
          </p:nvPr>
        </p:nvSpPr>
        <p:spPr/>
        <p:txBody>
          <a:bodyPr vert="horz" lIns="91440" tIns="45720" rIns="91440" bIns="45720" rtlCol="0" anchor="t">
            <a:normAutofit/>
          </a:bodyPr>
          <a:lstStyle/>
          <a:p>
            <a:r>
              <a:rPr lang="en-US">
                <a:cs typeface="Calibri"/>
              </a:rPr>
              <a:t>Build Local Tree (when points is large)</a:t>
            </a:r>
          </a:p>
          <a:p>
            <a:r>
              <a:rPr lang="en-US">
                <a:cs typeface="Calibri"/>
              </a:rPr>
              <a:t>Reading data files (when points is large)</a:t>
            </a:r>
            <a:endParaRPr lang="en-US"/>
          </a:p>
          <a:p>
            <a:r>
              <a:rPr lang="en-US">
                <a:cs typeface="Calibri"/>
              </a:rPr>
              <a:t>Get Local Head (when ranks is large)</a:t>
            </a:r>
          </a:p>
          <a:p>
            <a:r>
              <a:rPr lang="en-US">
                <a:cs typeface="Calibri"/>
              </a:rPr>
              <a:t>Assigning the target (when targets is large)</a:t>
            </a:r>
          </a:p>
          <a:p>
            <a:r>
              <a:rPr lang="en-US">
                <a:cs typeface="Calibri"/>
              </a:rPr>
              <a:t>Local search (when targets is large)</a:t>
            </a:r>
          </a:p>
          <a:p>
            <a:pPr marL="0" indent="0">
              <a:buNone/>
            </a:pPr>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2583411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6BFD9-EF3D-4887-A9D7-6AFCD9A46B56}"/>
              </a:ext>
            </a:extLst>
          </p:cNvPr>
          <p:cNvSpPr>
            <a:spLocks noGrp="1"/>
          </p:cNvSpPr>
          <p:nvPr>
            <p:ph type="title"/>
          </p:nvPr>
        </p:nvSpPr>
        <p:spPr>
          <a:xfrm>
            <a:off x="1232338" y="-81565"/>
            <a:ext cx="10515600" cy="1325563"/>
          </a:xfrm>
        </p:spPr>
        <p:txBody>
          <a:bodyPr/>
          <a:lstStyle/>
          <a:p>
            <a:r>
              <a:rPr lang="en-US">
                <a:cs typeface="Calibri Light"/>
              </a:rPr>
              <a:t>Program Execution</a:t>
            </a:r>
            <a:endParaRPr lang="en-US"/>
          </a:p>
        </p:txBody>
      </p:sp>
      <p:sp>
        <p:nvSpPr>
          <p:cNvPr id="3" name="Content Placeholder 2">
            <a:extLst>
              <a:ext uri="{FF2B5EF4-FFF2-40B4-BE49-F238E27FC236}">
                <a16:creationId xmlns:a16="http://schemas.microsoft.com/office/drawing/2014/main" id="{A83287DB-5821-4C0D-AE26-01DBC7C5CF44}"/>
              </a:ext>
            </a:extLst>
          </p:cNvPr>
          <p:cNvSpPr>
            <a:spLocks noGrp="1"/>
          </p:cNvSpPr>
          <p:nvPr>
            <p:ph idx="1"/>
          </p:nvPr>
        </p:nvSpPr>
        <p:spPr>
          <a:xfrm>
            <a:off x="838200" y="1247557"/>
            <a:ext cx="10515600" cy="4929406"/>
          </a:xfrm>
        </p:spPr>
        <p:txBody>
          <a:bodyPr vert="horz" lIns="91440" tIns="45720" rIns="91440" bIns="45720" rtlCol="0" anchor="t">
            <a:normAutofit/>
          </a:bodyPr>
          <a:lstStyle/>
          <a:p>
            <a:r>
              <a:rPr lang="en-US">
                <a:cs typeface="Calibri"/>
              </a:rPr>
              <a:t>Python script "runTests.py" to run the different test by varying number of ranks, datapoints and target size.</a:t>
            </a:r>
          </a:p>
          <a:p>
            <a:r>
              <a:rPr lang="en-US">
                <a:cs typeface="Calibri"/>
              </a:rPr>
              <a:t>This python script creates qsub file for  each run with particular target size, rank and datapoint. </a:t>
            </a:r>
          </a:p>
          <a:p>
            <a:r>
              <a:rPr lang="en-US">
                <a:cs typeface="Calibri"/>
              </a:rPr>
              <a:t>Qlogin for quick test</a:t>
            </a:r>
          </a:p>
          <a:p>
            <a:r>
              <a:rPr lang="en-US">
                <a:cs typeface="Calibri"/>
              </a:rPr>
              <a:t>Git version control.</a:t>
            </a:r>
          </a:p>
          <a:p>
            <a:r>
              <a:rPr lang="en-US">
                <a:cs typeface="Calibri"/>
              </a:rPr>
              <a:t>Each state timing data stored in .txt file</a:t>
            </a:r>
          </a:p>
          <a:p>
            <a:r>
              <a:rPr lang="en-US">
                <a:cs typeface="Calibri"/>
              </a:rPr>
              <a:t> Python code "killprocess.py" that kill the running process for all the used node for qsub  job ID.</a:t>
            </a:r>
            <a:endParaRPr lang="en-US"/>
          </a:p>
        </p:txBody>
      </p:sp>
    </p:spTree>
    <p:extLst>
      <p:ext uri="{BB962C8B-B14F-4D97-AF65-F5344CB8AC3E}">
        <p14:creationId xmlns:p14="http://schemas.microsoft.com/office/powerpoint/2010/main" val="535941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88F9-55C5-4C19-8420-8FD7C14125CD}"/>
              </a:ext>
            </a:extLst>
          </p:cNvPr>
          <p:cNvSpPr>
            <a:spLocks noGrp="1"/>
          </p:cNvSpPr>
          <p:nvPr>
            <p:ph type="title"/>
          </p:nvPr>
        </p:nvSpPr>
        <p:spPr/>
        <p:txBody>
          <a:bodyPr/>
          <a:lstStyle/>
          <a:p>
            <a:r>
              <a:rPr lang="en-US">
                <a:cs typeface="Calibri Light"/>
              </a:rPr>
              <a:t>                    </a:t>
            </a:r>
            <a:r>
              <a:rPr lang="en-US" sz="5400">
                <a:cs typeface="Calibri Light"/>
              </a:rPr>
              <a:t>Challenges</a:t>
            </a:r>
          </a:p>
        </p:txBody>
      </p:sp>
      <p:sp>
        <p:nvSpPr>
          <p:cNvPr id="3" name="Content Placeholder 2">
            <a:extLst>
              <a:ext uri="{FF2B5EF4-FFF2-40B4-BE49-F238E27FC236}">
                <a16:creationId xmlns:a16="http://schemas.microsoft.com/office/drawing/2014/main" id="{11DDDEA7-E8EB-4A72-944D-16670955C365}"/>
              </a:ext>
            </a:extLst>
          </p:cNvPr>
          <p:cNvSpPr>
            <a:spLocks noGrp="1"/>
          </p:cNvSpPr>
          <p:nvPr>
            <p:ph idx="1"/>
          </p:nvPr>
        </p:nvSpPr>
        <p:spPr>
          <a:xfrm>
            <a:off x="838200" y="1624342"/>
            <a:ext cx="10515600" cy="4897677"/>
          </a:xfrm>
        </p:spPr>
        <p:txBody>
          <a:bodyPr vert="horz" lIns="91440" tIns="45720" rIns="91440" bIns="45720" rtlCol="0" anchor="t">
            <a:normAutofit/>
          </a:bodyPr>
          <a:lstStyle/>
          <a:p>
            <a:r>
              <a:rPr lang="en-US">
                <a:cs typeface="Calibri"/>
              </a:rPr>
              <a:t>Splitting / Grouping MPI COMM WORLD. (Spent weeks on this)</a:t>
            </a:r>
          </a:p>
          <a:p>
            <a:r>
              <a:rPr lang="en-US">
                <a:cs typeface="Calibri"/>
              </a:rPr>
              <a:t>Print statements</a:t>
            </a:r>
          </a:p>
          <a:p>
            <a:r>
              <a:rPr lang="en-US">
                <a:cs typeface="Calibri"/>
              </a:rPr>
              <a:t>Cluster usage overload.</a:t>
            </a:r>
          </a:p>
          <a:p>
            <a:r>
              <a:rPr lang="en-US">
                <a:cs typeface="Calibri"/>
              </a:rPr>
              <a:t>Memory issue for large data sets and rank.</a:t>
            </a:r>
          </a:p>
          <a:p>
            <a:r>
              <a:rPr lang="en-US">
                <a:cs typeface="Calibri"/>
              </a:rPr>
              <a:t>Recursive call.</a:t>
            </a:r>
          </a:p>
          <a:p>
            <a:r>
              <a:rPr lang="en-US">
                <a:cs typeface="Calibri"/>
              </a:rPr>
              <a:t>Malloc/ </a:t>
            </a:r>
            <a:r>
              <a:rPr lang="en-US" err="1">
                <a:cs typeface="Calibri"/>
              </a:rPr>
              <a:t>Calloc</a:t>
            </a:r>
            <a:r>
              <a:rPr lang="en-US">
                <a:cs typeface="Calibri"/>
              </a:rPr>
              <a:t>.</a:t>
            </a:r>
          </a:p>
          <a:p>
            <a:r>
              <a:rPr lang="en-US">
                <a:cs typeface="Calibri"/>
              </a:rPr>
              <a:t>Global tree leaves match with local head on each rank.</a:t>
            </a:r>
          </a:p>
          <a:p>
            <a:r>
              <a:rPr lang="en-US">
                <a:cs typeface="Calibri"/>
              </a:rPr>
              <a:t>Get size of target  matching, size of target array. </a:t>
            </a:r>
          </a:p>
          <a:p>
            <a:endParaRPr lang="en-US">
              <a:cs typeface="Calibri"/>
            </a:endParaRPr>
          </a:p>
          <a:p>
            <a:endParaRPr lang="en-US">
              <a:cs typeface="Calibri"/>
            </a:endParaRPr>
          </a:p>
        </p:txBody>
      </p:sp>
    </p:spTree>
    <p:extLst>
      <p:ext uri="{BB962C8B-B14F-4D97-AF65-F5344CB8AC3E}">
        <p14:creationId xmlns:p14="http://schemas.microsoft.com/office/powerpoint/2010/main" val="2487878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128C-9F9C-4C58-9A41-C13C753A4E55}"/>
              </a:ext>
            </a:extLst>
          </p:cNvPr>
          <p:cNvSpPr>
            <a:spLocks noGrp="1"/>
          </p:cNvSpPr>
          <p:nvPr>
            <p:ph type="title"/>
          </p:nvPr>
        </p:nvSpPr>
        <p:spPr/>
        <p:txBody>
          <a:bodyPr/>
          <a:lstStyle/>
          <a:p>
            <a:r>
              <a:rPr lang="en-US">
                <a:cs typeface="Calibri Light"/>
              </a:rPr>
              <a:t>Challenges</a:t>
            </a:r>
            <a:endParaRPr lang="en-US" err="1"/>
          </a:p>
        </p:txBody>
      </p:sp>
      <p:sp>
        <p:nvSpPr>
          <p:cNvPr id="3" name="Content Placeholder 2">
            <a:extLst>
              <a:ext uri="{FF2B5EF4-FFF2-40B4-BE49-F238E27FC236}">
                <a16:creationId xmlns:a16="http://schemas.microsoft.com/office/drawing/2014/main" id="{E6A4CF6F-6B52-4207-80C0-A2BF6669F600}"/>
              </a:ext>
            </a:extLst>
          </p:cNvPr>
          <p:cNvSpPr>
            <a:spLocks noGrp="1"/>
          </p:cNvSpPr>
          <p:nvPr>
            <p:ph idx="1"/>
          </p:nvPr>
        </p:nvSpPr>
        <p:spPr/>
        <p:txBody>
          <a:bodyPr vert="horz" lIns="91440" tIns="45720" rIns="91440" bIns="45720" rtlCol="0" anchor="t">
            <a:normAutofit/>
          </a:bodyPr>
          <a:lstStyle/>
          <a:p>
            <a:r>
              <a:rPr lang="en-US">
                <a:cs typeface="Calibri"/>
              </a:rPr>
              <a:t>Split ranks</a:t>
            </a:r>
          </a:p>
          <a:p>
            <a:pPr lvl="1"/>
            <a:r>
              <a:rPr lang="en-US">
                <a:cs typeface="Calibri"/>
              </a:rPr>
              <a:t>Without groups(no barriers)</a:t>
            </a:r>
          </a:p>
          <a:p>
            <a:pPr lvl="1"/>
            <a:r>
              <a:rPr lang="en-US">
                <a:cs typeface="Calibri"/>
              </a:rPr>
              <a:t>With groups (with barrier)</a:t>
            </a:r>
          </a:p>
          <a:p>
            <a:pPr marL="0" indent="0">
              <a:buNone/>
            </a:pPr>
            <a:endParaRPr lang="en-US">
              <a:cs typeface="Calibri"/>
            </a:endParaRPr>
          </a:p>
          <a:p>
            <a:r>
              <a:rPr lang="en-US">
                <a:cs typeface="Calibri"/>
              </a:rPr>
              <a:t>Comm Collections</a:t>
            </a:r>
          </a:p>
          <a:p>
            <a:pPr lvl="1"/>
            <a:r>
              <a:rPr lang="en-US">
                <a:cs typeface="Calibri"/>
              </a:rPr>
              <a:t>With COMM(ranks&lt;128)</a:t>
            </a:r>
          </a:p>
          <a:p>
            <a:pPr lvl="1"/>
            <a:r>
              <a:rPr lang="en-US" err="1">
                <a:cs typeface="Calibri"/>
              </a:rPr>
              <a:t>Withouts</a:t>
            </a:r>
            <a:r>
              <a:rPr lang="en-US">
                <a:cs typeface="Calibri"/>
              </a:rPr>
              <a:t> COMS</a:t>
            </a:r>
          </a:p>
          <a:p>
            <a:pPr lvl="2"/>
            <a:r>
              <a:rPr lang="en-US">
                <a:cs typeface="Calibri"/>
              </a:rPr>
              <a:t>Custom Collectives(unstable)</a:t>
            </a:r>
          </a:p>
          <a:p>
            <a:pPr lvl="2"/>
            <a:r>
              <a:rPr lang="en-US">
                <a:cs typeface="Calibri"/>
              </a:rPr>
              <a:t>Split ranks(datapoints&lt;1 </a:t>
            </a:r>
            <a:r>
              <a:rPr lang="en-US" err="1">
                <a:cs typeface="Calibri"/>
              </a:rPr>
              <a:t>milions</a:t>
            </a:r>
            <a:r>
              <a:rPr lang="en-US">
                <a:cs typeface="Calibri"/>
              </a:rPr>
              <a:t>)</a:t>
            </a:r>
          </a:p>
          <a:p>
            <a:endParaRPr lang="en-US">
              <a:cs typeface="Calibri"/>
            </a:endParaRPr>
          </a:p>
        </p:txBody>
      </p:sp>
    </p:spTree>
    <p:extLst>
      <p:ext uri="{BB962C8B-B14F-4D97-AF65-F5344CB8AC3E}">
        <p14:creationId xmlns:p14="http://schemas.microsoft.com/office/powerpoint/2010/main" val="4075263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DAD1-7152-4A63-B0F5-435E1B208C55}"/>
              </a:ext>
            </a:extLst>
          </p:cNvPr>
          <p:cNvSpPr>
            <a:spLocks noGrp="1"/>
          </p:cNvSpPr>
          <p:nvPr>
            <p:ph type="title"/>
          </p:nvPr>
        </p:nvSpPr>
        <p:spPr/>
        <p:txBody>
          <a:bodyPr/>
          <a:lstStyle/>
          <a:p>
            <a:r>
              <a:rPr lang="en-US">
                <a:cs typeface="Calibri Light"/>
              </a:rPr>
              <a:t>Functions Outline</a:t>
            </a:r>
            <a:endParaRPr lang="en-US"/>
          </a:p>
        </p:txBody>
      </p:sp>
      <p:pic>
        <p:nvPicPr>
          <p:cNvPr id="3" name="Picture 4" descr="A screenshot of a cell phone&#10;&#10;Description generated with very high confidence">
            <a:extLst>
              <a:ext uri="{FF2B5EF4-FFF2-40B4-BE49-F238E27FC236}">
                <a16:creationId xmlns:a16="http://schemas.microsoft.com/office/drawing/2014/main" id="{2F598D90-1AFC-43E5-A301-1376758DD9D0}"/>
              </a:ext>
            </a:extLst>
          </p:cNvPr>
          <p:cNvPicPr>
            <a:picLocks noChangeAspect="1"/>
          </p:cNvPicPr>
          <p:nvPr/>
        </p:nvPicPr>
        <p:blipFill>
          <a:blip r:embed="rId2"/>
          <a:stretch>
            <a:fillRect/>
          </a:stretch>
        </p:blipFill>
        <p:spPr>
          <a:xfrm>
            <a:off x="1676400" y="1344175"/>
            <a:ext cx="7877175" cy="5398376"/>
          </a:xfrm>
          <a:prstGeom prst="rect">
            <a:avLst/>
          </a:prstGeom>
        </p:spPr>
      </p:pic>
    </p:spTree>
    <p:extLst>
      <p:ext uri="{BB962C8B-B14F-4D97-AF65-F5344CB8AC3E}">
        <p14:creationId xmlns:p14="http://schemas.microsoft.com/office/powerpoint/2010/main" val="3882910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B53E-26DA-4924-A1CC-EFCE49266F5B}"/>
              </a:ext>
            </a:extLst>
          </p:cNvPr>
          <p:cNvSpPr>
            <a:spLocks noGrp="1"/>
          </p:cNvSpPr>
          <p:nvPr>
            <p:ph type="title"/>
          </p:nvPr>
        </p:nvSpPr>
        <p:spPr/>
        <p:txBody>
          <a:bodyPr/>
          <a:lstStyle/>
          <a:p>
            <a:r>
              <a:rPr lang="en-US">
                <a:cs typeface="Calibri Light"/>
              </a:rPr>
              <a:t>Challenges</a:t>
            </a:r>
          </a:p>
          <a:p>
            <a:endParaRPr lang="en-US">
              <a:cs typeface="Calibri Light"/>
            </a:endParaRPr>
          </a:p>
        </p:txBody>
      </p:sp>
      <p:sp>
        <p:nvSpPr>
          <p:cNvPr id="3" name="Content Placeholder 2">
            <a:extLst>
              <a:ext uri="{FF2B5EF4-FFF2-40B4-BE49-F238E27FC236}">
                <a16:creationId xmlns:a16="http://schemas.microsoft.com/office/drawing/2014/main" id="{C30EBBC2-ECD6-410E-BA12-BEB2198F8BC0}"/>
              </a:ext>
            </a:extLst>
          </p:cNvPr>
          <p:cNvSpPr>
            <a:spLocks noGrp="1"/>
          </p:cNvSpPr>
          <p:nvPr>
            <p:ph idx="1"/>
          </p:nvPr>
        </p:nvSpPr>
        <p:spPr/>
        <p:txBody>
          <a:bodyPr vert="horz" lIns="91440" tIns="45720" rIns="91440" bIns="45720" rtlCol="0" anchor="t">
            <a:normAutofit/>
          </a:bodyPr>
          <a:lstStyle/>
          <a:p>
            <a:r>
              <a:rPr lang="en-US">
                <a:cs typeface="Calibri"/>
              </a:rPr>
              <a:t>Print Formats</a:t>
            </a:r>
            <a:endParaRPr lang="en-US"/>
          </a:p>
          <a:p>
            <a:r>
              <a:rPr lang="en-US">
                <a:cs typeface="Calibri"/>
              </a:rPr>
              <a:t>Reallocate the array </a:t>
            </a: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1066898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D2EF-44B9-4A17-A6C7-C1F1F4274A5F}"/>
              </a:ext>
            </a:extLst>
          </p:cNvPr>
          <p:cNvSpPr>
            <a:spLocks noGrp="1"/>
          </p:cNvSpPr>
          <p:nvPr>
            <p:ph type="title"/>
          </p:nvPr>
        </p:nvSpPr>
        <p:spPr/>
        <p:txBody>
          <a:bodyPr/>
          <a:lstStyle/>
          <a:p>
            <a:r>
              <a:rPr lang="en-US">
                <a:cs typeface="Calibri Light"/>
              </a:rPr>
              <a:t>           Work Distribution</a:t>
            </a:r>
            <a:endParaRPr lang="en-US"/>
          </a:p>
        </p:txBody>
      </p:sp>
      <p:sp>
        <p:nvSpPr>
          <p:cNvPr id="3" name="Content Placeholder 2">
            <a:extLst>
              <a:ext uri="{FF2B5EF4-FFF2-40B4-BE49-F238E27FC236}">
                <a16:creationId xmlns:a16="http://schemas.microsoft.com/office/drawing/2014/main" id="{FFE17AFF-8D1D-4FD1-BC77-15D76FAE424F}"/>
              </a:ext>
            </a:extLst>
          </p:cNvPr>
          <p:cNvSpPr>
            <a:spLocks noGrp="1"/>
          </p:cNvSpPr>
          <p:nvPr>
            <p:ph idx="1"/>
          </p:nvPr>
        </p:nvSpPr>
        <p:spPr>
          <a:xfrm>
            <a:off x="838200" y="1365798"/>
            <a:ext cx="10515600" cy="4811165"/>
          </a:xfrm>
        </p:spPr>
        <p:txBody>
          <a:bodyPr vert="horz" lIns="91440" tIns="45720" rIns="91440" bIns="45720" rtlCol="0" anchor="t">
            <a:normAutofit/>
          </a:bodyPr>
          <a:lstStyle/>
          <a:p>
            <a:endParaRPr lang="en-US">
              <a:cs typeface="Calibri"/>
            </a:endParaRPr>
          </a:p>
          <a:p>
            <a:endParaRPr lang="en-US">
              <a:cs typeface="Calibri"/>
            </a:endParaRPr>
          </a:p>
          <a:p>
            <a:r>
              <a:rPr lang="en-US">
                <a:cs typeface="Calibri"/>
              </a:rPr>
              <a:t>Gabriel Toban:  Adjust Buckets, Round Robin, Integration</a:t>
            </a:r>
          </a:p>
          <a:p>
            <a:endParaRPr lang="en-US">
              <a:cs typeface="Calibri"/>
            </a:endParaRPr>
          </a:p>
          <a:p>
            <a:r>
              <a:rPr lang="en-US" err="1">
                <a:cs typeface="Calibri"/>
              </a:rPr>
              <a:t>Khem</a:t>
            </a:r>
            <a:r>
              <a:rPr lang="en-US">
                <a:cs typeface="Calibri"/>
              </a:rPr>
              <a:t> Poudel: MPI Comms, Data Read</a:t>
            </a:r>
          </a:p>
          <a:p>
            <a:endParaRPr lang="en-US">
              <a:cs typeface="Calibri"/>
            </a:endParaRPr>
          </a:p>
          <a:p>
            <a:r>
              <a:rPr lang="en-US" err="1">
                <a:cs typeface="Calibri"/>
              </a:rPr>
              <a:t>Toheeb</a:t>
            </a:r>
            <a:r>
              <a:rPr lang="en-US">
                <a:cs typeface="Calibri"/>
              </a:rPr>
              <a:t> Biala: MPI Functions, Local Sort</a:t>
            </a:r>
          </a:p>
          <a:p>
            <a:pPr lvl="1"/>
            <a:endParaRPr lang="en-US">
              <a:cs typeface="Calibri"/>
            </a:endParaRPr>
          </a:p>
        </p:txBody>
      </p:sp>
    </p:spTree>
    <p:extLst>
      <p:ext uri="{BB962C8B-B14F-4D97-AF65-F5344CB8AC3E}">
        <p14:creationId xmlns:p14="http://schemas.microsoft.com/office/powerpoint/2010/main" val="4235711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FA7D-FFE3-49A8-9011-CC4A1B1AA6DA}"/>
              </a:ext>
            </a:extLst>
          </p:cNvPr>
          <p:cNvSpPr>
            <a:spLocks noGrp="1"/>
          </p:cNvSpPr>
          <p:nvPr>
            <p:ph type="title"/>
          </p:nvPr>
        </p:nvSpPr>
        <p:spPr/>
        <p:txBody>
          <a:bodyPr/>
          <a:lstStyle/>
          <a:p>
            <a:r>
              <a:rPr lang="en-US">
                <a:cs typeface="Calibri Light"/>
              </a:rPr>
              <a:t>                          </a:t>
            </a:r>
            <a:r>
              <a:rPr lang="en-US" b="1">
                <a:cs typeface="Calibri Light"/>
              </a:rPr>
              <a:t>Conclusion</a:t>
            </a:r>
          </a:p>
        </p:txBody>
      </p:sp>
      <p:sp>
        <p:nvSpPr>
          <p:cNvPr id="3" name="Content Placeholder 2">
            <a:extLst>
              <a:ext uri="{FF2B5EF4-FFF2-40B4-BE49-F238E27FC236}">
                <a16:creationId xmlns:a16="http://schemas.microsoft.com/office/drawing/2014/main" id="{1456009E-92BB-4083-BDE4-5B17BC0E21E6}"/>
              </a:ext>
            </a:extLst>
          </p:cNvPr>
          <p:cNvSpPr>
            <a:spLocks noGrp="1"/>
          </p:cNvSpPr>
          <p:nvPr>
            <p:ph idx="1"/>
          </p:nvPr>
        </p:nvSpPr>
        <p:spPr>
          <a:xfrm>
            <a:off x="838200" y="1637600"/>
            <a:ext cx="10515600" cy="4539363"/>
          </a:xfrm>
        </p:spPr>
        <p:txBody>
          <a:bodyPr vert="horz" lIns="91440" tIns="45720" rIns="91440" bIns="45720" rtlCol="0" anchor="t">
            <a:normAutofit/>
          </a:bodyPr>
          <a:lstStyle/>
          <a:p>
            <a:r>
              <a:rPr lang="en-US">
                <a:cs typeface="Calibri"/>
              </a:rPr>
              <a:t>Successful implementation of   an orthogonal recursive bisection (ORB) of the dataset along N-dimensions with serial and parallel sort.</a:t>
            </a:r>
          </a:p>
          <a:p>
            <a:endParaRPr lang="en-US">
              <a:cs typeface="Calibri"/>
            </a:endParaRPr>
          </a:p>
          <a:p>
            <a:r>
              <a:rPr lang="en-US">
                <a:cs typeface="Calibri"/>
              </a:rPr>
              <a:t>Implemented for a parallel spatial binary tree that searches millions/ billion points. </a:t>
            </a:r>
          </a:p>
          <a:p>
            <a:endParaRPr lang="en-US">
              <a:cs typeface="Calibri"/>
            </a:endParaRPr>
          </a:p>
          <a:p>
            <a:r>
              <a:rPr lang="en-US">
                <a:cs typeface="Calibri"/>
              </a:rPr>
              <a:t>Find how many points are within 3 search radii of 20 million targets .</a:t>
            </a: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4267470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20613-817D-41BD-8ADB-E399A4C3C65A}"/>
              </a:ext>
            </a:extLst>
          </p:cNvPr>
          <p:cNvSpPr>
            <a:spLocks noGrp="1"/>
          </p:cNvSpPr>
          <p:nvPr>
            <p:ph idx="1"/>
          </p:nvPr>
        </p:nvSpPr>
        <p:spPr>
          <a:xfrm>
            <a:off x="838200" y="1103039"/>
            <a:ext cx="10515600" cy="5073924"/>
          </a:xfrm>
        </p:spPr>
        <p:txBody>
          <a:bodyPr vert="horz" lIns="91440" tIns="45720" rIns="91440" bIns="45720" rtlCol="0" anchor="t">
            <a:normAutofit/>
          </a:bodyPr>
          <a:lstStyle/>
          <a:p>
            <a:endParaRPr lang="en-US"/>
          </a:p>
          <a:p>
            <a:endParaRPr lang="en-US">
              <a:cs typeface="Calibri"/>
            </a:endParaRPr>
          </a:p>
          <a:p>
            <a:pPr marL="0" indent="0">
              <a:buNone/>
            </a:pPr>
            <a:r>
              <a:rPr lang="en-US" sz="5400" b="1">
                <a:cs typeface="Calibri"/>
              </a:rPr>
              <a:t>                    </a:t>
            </a:r>
          </a:p>
          <a:p>
            <a:pPr marL="0" indent="0">
              <a:buNone/>
            </a:pPr>
            <a:r>
              <a:rPr lang="en-US" sz="5400" b="1">
                <a:cs typeface="Calibri"/>
              </a:rPr>
              <a:t>                 Thank you  !!!</a:t>
            </a:r>
            <a:endParaRPr lang="en-US"/>
          </a:p>
        </p:txBody>
      </p:sp>
    </p:spTree>
    <p:extLst>
      <p:ext uri="{BB962C8B-B14F-4D97-AF65-F5344CB8AC3E}">
        <p14:creationId xmlns:p14="http://schemas.microsoft.com/office/powerpoint/2010/main" val="60213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122C-71E7-43E9-A1EF-73A8BCC8D296}"/>
              </a:ext>
            </a:extLst>
          </p:cNvPr>
          <p:cNvSpPr>
            <a:spLocks noGrp="1"/>
          </p:cNvSpPr>
          <p:nvPr>
            <p:ph type="title"/>
          </p:nvPr>
        </p:nvSpPr>
        <p:spPr>
          <a:xfrm>
            <a:off x="267929" y="116887"/>
            <a:ext cx="10314832" cy="1676603"/>
          </a:xfrm>
        </p:spPr>
        <p:txBody>
          <a:bodyPr>
            <a:normAutofit/>
          </a:bodyPr>
          <a:lstStyle/>
          <a:p>
            <a:r>
              <a:rPr lang="en-US">
                <a:cs typeface="Calibri Light"/>
              </a:rPr>
              <a:t>    Data Structures</a:t>
            </a:r>
            <a:endParaRPr lang="en-US"/>
          </a:p>
        </p:txBody>
      </p:sp>
      <p:pic>
        <p:nvPicPr>
          <p:cNvPr id="7" name="Picture 4" descr="A screenshot of a cell phone&#10;&#10;Description generated with very high confidence">
            <a:extLst>
              <a:ext uri="{FF2B5EF4-FFF2-40B4-BE49-F238E27FC236}">
                <a16:creationId xmlns:a16="http://schemas.microsoft.com/office/drawing/2014/main" id="{A7F190F6-85A7-4C6D-8641-D60C09BC9199}"/>
              </a:ext>
            </a:extLst>
          </p:cNvPr>
          <p:cNvPicPr>
            <a:picLocks noChangeAspect="1"/>
          </p:cNvPicPr>
          <p:nvPr/>
        </p:nvPicPr>
        <p:blipFill rotWithShape="1">
          <a:blip r:embed="rId2"/>
          <a:srcRect b="1142"/>
          <a:stretch/>
        </p:blipFill>
        <p:spPr>
          <a:xfrm>
            <a:off x="809704" y="1561828"/>
            <a:ext cx="5793364" cy="2666477"/>
          </a:xfrm>
          <a:prstGeom prst="rect">
            <a:avLst/>
          </a:prstGeom>
          <a:effectLst/>
        </p:spPr>
      </p:pic>
      <p:sp>
        <p:nvSpPr>
          <p:cNvPr id="3" name="TextBox 2">
            <a:extLst>
              <a:ext uri="{FF2B5EF4-FFF2-40B4-BE49-F238E27FC236}">
                <a16:creationId xmlns:a16="http://schemas.microsoft.com/office/drawing/2014/main" id="{9CFC0C07-CAF0-4A4C-AE32-C1642D93C7DE}"/>
              </a:ext>
            </a:extLst>
          </p:cNvPr>
          <p:cNvSpPr txBox="1"/>
          <p:nvPr/>
        </p:nvSpPr>
        <p:spPr>
          <a:xfrm>
            <a:off x="7761514" y="2971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7C6A6AF4-CEED-416E-A73E-60572CCE44CA}"/>
              </a:ext>
            </a:extLst>
          </p:cNvPr>
          <p:cNvPicPr>
            <a:picLocks noChangeAspect="1"/>
          </p:cNvPicPr>
          <p:nvPr/>
        </p:nvPicPr>
        <p:blipFill>
          <a:blip r:embed="rId3"/>
          <a:stretch>
            <a:fillRect/>
          </a:stretch>
        </p:blipFill>
        <p:spPr>
          <a:xfrm>
            <a:off x="6569448" y="713096"/>
            <a:ext cx="5575109" cy="5641072"/>
          </a:xfrm>
          <a:prstGeom prst="rect">
            <a:avLst/>
          </a:prstGeom>
        </p:spPr>
      </p:pic>
      <p:sp>
        <p:nvSpPr>
          <p:cNvPr id="6" name="TextBox 5">
            <a:extLst>
              <a:ext uri="{FF2B5EF4-FFF2-40B4-BE49-F238E27FC236}">
                <a16:creationId xmlns:a16="http://schemas.microsoft.com/office/drawing/2014/main" id="{2A8F8A3B-E01B-44EB-AB3B-66E2C93BADF6}"/>
              </a:ext>
            </a:extLst>
          </p:cNvPr>
          <p:cNvSpPr txBox="1"/>
          <p:nvPr/>
        </p:nvSpPr>
        <p:spPr>
          <a:xfrm>
            <a:off x="7370989" y="327931"/>
            <a:ext cx="30915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New MPI data type</a:t>
            </a:r>
          </a:p>
        </p:txBody>
      </p:sp>
    </p:spTree>
    <p:extLst>
      <p:ext uri="{BB962C8B-B14F-4D97-AF65-F5344CB8AC3E}">
        <p14:creationId xmlns:p14="http://schemas.microsoft.com/office/powerpoint/2010/main" val="320218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B871-F1AF-4D7E-A803-EE0C37D6378E}"/>
              </a:ext>
            </a:extLst>
          </p:cNvPr>
          <p:cNvSpPr>
            <a:spLocks noGrp="1"/>
          </p:cNvSpPr>
          <p:nvPr>
            <p:ph type="title"/>
          </p:nvPr>
        </p:nvSpPr>
        <p:spPr/>
        <p:txBody>
          <a:bodyPr/>
          <a:lstStyle/>
          <a:p>
            <a:r>
              <a:rPr lang="en-US">
                <a:cs typeface="Calibri Light"/>
              </a:rPr>
              <a:t>Create Comms </a:t>
            </a:r>
          </a:p>
          <a:p>
            <a:endParaRPr lang="en-US">
              <a:cs typeface="Calibri Light"/>
            </a:endParaRPr>
          </a:p>
        </p:txBody>
      </p:sp>
      <p:pic>
        <p:nvPicPr>
          <p:cNvPr id="4" name="Picture 4" descr="A screenshot of a cell phone&#10;&#10;Description generated with very high confidence">
            <a:extLst>
              <a:ext uri="{FF2B5EF4-FFF2-40B4-BE49-F238E27FC236}">
                <a16:creationId xmlns:a16="http://schemas.microsoft.com/office/drawing/2014/main" id="{1EADD0E5-03C2-43AD-BCB2-138C1FEF0707}"/>
              </a:ext>
            </a:extLst>
          </p:cNvPr>
          <p:cNvPicPr>
            <a:picLocks noGrp="1" noChangeAspect="1"/>
          </p:cNvPicPr>
          <p:nvPr>
            <p:ph idx="1"/>
          </p:nvPr>
        </p:nvPicPr>
        <p:blipFill>
          <a:blip r:embed="rId2"/>
          <a:stretch>
            <a:fillRect/>
          </a:stretch>
        </p:blipFill>
        <p:spPr>
          <a:xfrm>
            <a:off x="113807" y="1695094"/>
            <a:ext cx="10992175" cy="4875157"/>
          </a:xfrm>
          <a:prstGeom prst="rect">
            <a:avLst/>
          </a:prstGeom>
        </p:spPr>
      </p:pic>
    </p:spTree>
    <p:extLst>
      <p:ext uri="{BB962C8B-B14F-4D97-AF65-F5344CB8AC3E}">
        <p14:creationId xmlns:p14="http://schemas.microsoft.com/office/powerpoint/2010/main" val="3923556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40B0-1242-4F3F-94FC-E3DF20FDB6BA}"/>
              </a:ext>
            </a:extLst>
          </p:cNvPr>
          <p:cNvSpPr>
            <a:spLocks noGrp="1"/>
          </p:cNvSpPr>
          <p:nvPr>
            <p:ph type="title"/>
          </p:nvPr>
        </p:nvSpPr>
        <p:spPr/>
        <p:txBody>
          <a:bodyPr/>
          <a:lstStyle/>
          <a:p>
            <a:r>
              <a:rPr lang="en-US">
                <a:cs typeface="Calibri Light"/>
              </a:rPr>
              <a:t>Tree Traversal: 4 Methods</a:t>
            </a:r>
            <a:endParaRPr lang="en-US"/>
          </a:p>
        </p:txBody>
      </p:sp>
      <p:sp>
        <p:nvSpPr>
          <p:cNvPr id="3" name="TextBox 2">
            <a:extLst>
              <a:ext uri="{FF2B5EF4-FFF2-40B4-BE49-F238E27FC236}">
                <a16:creationId xmlns:a16="http://schemas.microsoft.com/office/drawing/2014/main" id="{DA39A756-84D7-4C78-AC29-F8DE8ECAEAE1}"/>
              </a:ext>
            </a:extLst>
          </p:cNvPr>
          <p:cNvSpPr txBox="1"/>
          <p:nvPr/>
        </p:nvSpPr>
        <p:spPr>
          <a:xfrm>
            <a:off x="842513" y="1692018"/>
            <a:ext cx="8031092" cy="4260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UcPeriod"/>
            </a:pPr>
            <a:r>
              <a:rPr lang="en-US">
                <a:cs typeface="Calibri"/>
              </a:rPr>
              <a:t>Recursive </a:t>
            </a:r>
          </a:p>
          <a:p>
            <a:pPr marL="800100" lvl="1" indent="-342900">
              <a:buFont typeface="Arial,Sans-Serif"/>
              <a:buChar char="•"/>
            </a:pPr>
            <a:r>
              <a:rPr lang="en-US">
                <a:cs typeface="Calibri"/>
              </a:rPr>
              <a:t>Relic</a:t>
            </a:r>
          </a:p>
          <a:p>
            <a:pPr marL="800100" lvl="1" indent="-342900">
              <a:buFont typeface="Arial"/>
              <a:buChar char="•"/>
            </a:pPr>
            <a:r>
              <a:rPr lang="en-US">
                <a:cs typeface="Calibri"/>
              </a:rPr>
              <a:t>Most Memory Usage</a:t>
            </a:r>
            <a:endParaRPr lang="en-US"/>
          </a:p>
          <a:p>
            <a:pPr marL="342900" indent="-342900">
              <a:buAutoNum type="alphaUcPeriod"/>
            </a:pPr>
            <a:r>
              <a:rPr lang="en-US">
                <a:cs typeface="Calibri"/>
              </a:rPr>
              <a:t>Sequential Flags</a:t>
            </a:r>
          </a:p>
          <a:p>
            <a:pPr marL="800100" lvl="1" indent="-342900">
              <a:buFont typeface="Arial"/>
              <a:buChar char="•"/>
            </a:pPr>
            <a:r>
              <a:rPr lang="en-US">
                <a:cs typeface="Calibri"/>
              </a:rPr>
              <a:t>Used for Global Tree Build Rank 0</a:t>
            </a:r>
          </a:p>
          <a:p>
            <a:pPr marL="800100" lvl="1" indent="-342900">
              <a:buFont typeface="Arial"/>
              <a:buChar char="•"/>
            </a:pPr>
            <a:r>
              <a:rPr lang="en-US">
                <a:cs typeface="Calibri"/>
              </a:rPr>
              <a:t>Traverses Tree from Leaf to Head</a:t>
            </a:r>
          </a:p>
          <a:p>
            <a:pPr marL="800100" lvl="1" indent="-342900">
              <a:buFont typeface="Arial"/>
              <a:buChar char="•"/>
            </a:pPr>
            <a:r>
              <a:rPr lang="en-US">
                <a:cs typeface="Calibri"/>
              </a:rPr>
              <a:t>Requires a flag variable in struct</a:t>
            </a:r>
          </a:p>
          <a:p>
            <a:pPr marL="800100" lvl="1" indent="-342900">
              <a:buFont typeface="Arial"/>
              <a:buChar char="•"/>
            </a:pPr>
            <a:r>
              <a:rPr lang="en-US">
                <a:cs typeface="Calibri"/>
              </a:rPr>
              <a:t>Extra Memory Usage</a:t>
            </a:r>
          </a:p>
          <a:p>
            <a:pPr marL="342900" indent="-342900">
              <a:buFontTx/>
              <a:buAutoNum type="alphaUcPeriod"/>
            </a:pPr>
            <a:r>
              <a:rPr lang="en-US">
                <a:cs typeface="Calibri"/>
              </a:rPr>
              <a:t>Sequential Array: Adjust Index</a:t>
            </a:r>
          </a:p>
          <a:p>
            <a:pPr marL="800100" lvl="1" indent="-342900">
              <a:buFont typeface="Arial"/>
              <a:buChar char="•"/>
            </a:pPr>
            <a:r>
              <a:rPr lang="en-US">
                <a:cs typeface="Calibri"/>
              </a:rPr>
              <a:t>Used for </a:t>
            </a:r>
            <a:r>
              <a:rPr lang="en-US" err="1">
                <a:cs typeface="Calibri"/>
              </a:rPr>
              <a:t>targetSize</a:t>
            </a:r>
            <a:r>
              <a:rPr lang="en-US">
                <a:cs typeface="Calibri"/>
              </a:rPr>
              <a:t> and </a:t>
            </a:r>
            <a:r>
              <a:rPr lang="en-US" err="1">
                <a:cs typeface="Calibri"/>
              </a:rPr>
              <a:t>targetArray</a:t>
            </a:r>
          </a:p>
          <a:p>
            <a:pPr marL="800100" lvl="1" indent="-342900">
              <a:buFont typeface="Arial"/>
              <a:buChar char="•"/>
            </a:pPr>
            <a:r>
              <a:rPr lang="en-US">
                <a:cs typeface="Calibri"/>
              </a:rPr>
              <a:t>Elements are moved around child array</a:t>
            </a:r>
            <a:endParaRPr lang="en-US"/>
          </a:p>
          <a:p>
            <a:pPr marL="800100" lvl="1" indent="-342900">
              <a:buFont typeface="Arial"/>
              <a:buChar char="•"/>
            </a:pPr>
            <a:r>
              <a:rPr lang="en-US">
                <a:cs typeface="Calibri"/>
              </a:rPr>
              <a:t>Slower than Round Robin by 10^2</a:t>
            </a:r>
          </a:p>
          <a:p>
            <a:pPr marL="342900" indent="-342900">
              <a:buAutoNum type="alphaUcPeriod"/>
            </a:pPr>
            <a:r>
              <a:rPr lang="en-US">
                <a:cs typeface="Calibri"/>
              </a:rPr>
              <a:t>Sequential Array: Round Robin</a:t>
            </a:r>
          </a:p>
          <a:p>
            <a:pPr marL="800100" lvl="1" indent="-342900">
              <a:buFont typeface="Arial"/>
              <a:buChar char="•"/>
            </a:pPr>
            <a:r>
              <a:rPr lang="en-US">
                <a:cs typeface="Calibri"/>
              </a:rPr>
              <a:t>Used for local search</a:t>
            </a:r>
          </a:p>
          <a:p>
            <a:pPr marL="800100" lvl="1" indent="-342900">
              <a:buFont typeface="Arial"/>
              <a:buChar char="•"/>
            </a:pPr>
            <a:r>
              <a:rPr lang="en-US">
                <a:cs typeface="Calibri"/>
              </a:rPr>
              <a:t>Element indexes managed in child array</a:t>
            </a:r>
          </a:p>
        </p:txBody>
      </p:sp>
    </p:spTree>
    <p:extLst>
      <p:ext uri="{BB962C8B-B14F-4D97-AF65-F5344CB8AC3E}">
        <p14:creationId xmlns:p14="http://schemas.microsoft.com/office/powerpoint/2010/main" val="279002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6B7C-43B2-42DF-A300-2E555C1FA68C}"/>
              </a:ext>
            </a:extLst>
          </p:cNvPr>
          <p:cNvSpPr>
            <a:spLocks noGrp="1"/>
          </p:cNvSpPr>
          <p:nvPr>
            <p:ph type="title"/>
          </p:nvPr>
        </p:nvSpPr>
        <p:spPr/>
        <p:txBody>
          <a:bodyPr/>
          <a:lstStyle/>
          <a:p>
            <a:r>
              <a:rPr lang="en-US">
                <a:cs typeface="Calibri Light"/>
              </a:rPr>
              <a:t>Sequential Flag Method</a:t>
            </a:r>
          </a:p>
          <a:p>
            <a:endParaRPr lang="en-US">
              <a:cs typeface="Calibri Light"/>
            </a:endParaRPr>
          </a:p>
        </p:txBody>
      </p:sp>
      <p:pic>
        <p:nvPicPr>
          <p:cNvPr id="12" name="Picture 12" descr="A close up of a logo&#10;&#10;Description generated with very high confidence">
            <a:extLst>
              <a:ext uri="{FF2B5EF4-FFF2-40B4-BE49-F238E27FC236}">
                <a16:creationId xmlns:a16="http://schemas.microsoft.com/office/drawing/2014/main" id="{A53A2190-83DB-4618-A2F8-C0B3116D6AE6}"/>
              </a:ext>
            </a:extLst>
          </p:cNvPr>
          <p:cNvPicPr>
            <a:picLocks noGrp="1" noChangeAspect="1"/>
          </p:cNvPicPr>
          <p:nvPr>
            <p:ph idx="1"/>
          </p:nvPr>
        </p:nvPicPr>
        <p:blipFill>
          <a:blip r:embed="rId2"/>
          <a:stretch>
            <a:fillRect/>
          </a:stretch>
        </p:blipFill>
        <p:spPr>
          <a:xfrm>
            <a:off x="2229525" y="1825625"/>
            <a:ext cx="7732949" cy="4351338"/>
          </a:xfrm>
          <a:prstGeom prst="rect">
            <a:avLst/>
          </a:prstGeom>
        </p:spPr>
      </p:pic>
    </p:spTree>
    <p:extLst>
      <p:ext uri="{BB962C8B-B14F-4D97-AF65-F5344CB8AC3E}">
        <p14:creationId xmlns:p14="http://schemas.microsoft.com/office/powerpoint/2010/main" val="1044950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9A1A55CD-FC43-4214-9029-4F6864A5CABE}"/>
              </a:ext>
            </a:extLst>
          </p:cNvPr>
          <p:cNvSpPr>
            <a:spLocks noGrp="1"/>
          </p:cNvSpPr>
          <p:nvPr>
            <p:ph type="title"/>
          </p:nvPr>
        </p:nvSpPr>
        <p:spPr>
          <a:xfrm>
            <a:off x="838200" y="365125"/>
            <a:ext cx="10515600" cy="1325563"/>
          </a:xfrm>
        </p:spPr>
        <p:txBody>
          <a:bodyPr/>
          <a:lstStyle/>
          <a:p>
            <a:r>
              <a:rPr lang="en-US">
                <a:cs typeface="Calibri Light"/>
              </a:rPr>
              <a:t>Sequential Array Methods</a:t>
            </a:r>
          </a:p>
        </p:txBody>
      </p:sp>
      <p:pic>
        <p:nvPicPr>
          <p:cNvPr id="2" name="Picture 2" descr="A close up of text on a white background&#10;&#10;Description generated with very high confidence">
            <a:extLst>
              <a:ext uri="{FF2B5EF4-FFF2-40B4-BE49-F238E27FC236}">
                <a16:creationId xmlns:a16="http://schemas.microsoft.com/office/drawing/2014/main" id="{1F97D4A7-528A-40EB-B06E-9CCE0561BF88}"/>
              </a:ext>
            </a:extLst>
          </p:cNvPr>
          <p:cNvPicPr>
            <a:picLocks noChangeAspect="1"/>
          </p:cNvPicPr>
          <p:nvPr/>
        </p:nvPicPr>
        <p:blipFill>
          <a:blip r:embed="rId2"/>
          <a:stretch>
            <a:fillRect/>
          </a:stretch>
        </p:blipFill>
        <p:spPr>
          <a:xfrm>
            <a:off x="569344" y="1708294"/>
            <a:ext cx="10363199" cy="4749751"/>
          </a:xfrm>
          <a:prstGeom prst="rect">
            <a:avLst/>
          </a:prstGeom>
        </p:spPr>
      </p:pic>
    </p:spTree>
    <p:extLst>
      <p:ext uri="{BB962C8B-B14F-4D97-AF65-F5344CB8AC3E}">
        <p14:creationId xmlns:p14="http://schemas.microsoft.com/office/powerpoint/2010/main" val="327013765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43</Slides>
  <Notes>0</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1_Office Theme</vt:lpstr>
      <vt:lpstr>                     Parallel Searches  </vt:lpstr>
      <vt:lpstr>Outline</vt:lpstr>
      <vt:lpstr>Introduction</vt:lpstr>
      <vt:lpstr>Functions Outline</vt:lpstr>
      <vt:lpstr>    Data Structures</vt:lpstr>
      <vt:lpstr>Create Comms  </vt:lpstr>
      <vt:lpstr>Tree Traversal: 4 Methods</vt:lpstr>
      <vt:lpstr>Sequential Flag Method </vt:lpstr>
      <vt:lpstr>Sequential Array Methods</vt:lpstr>
      <vt:lpstr>PowerPoint Presentation</vt:lpstr>
      <vt:lpstr>Read data points  </vt:lpstr>
      <vt:lpstr>PowerPoint Presentation</vt:lpstr>
      <vt:lpstr>PowerPoint Presentation</vt:lpstr>
      <vt:lpstr>Get Local Head  </vt:lpstr>
      <vt:lpstr>PowerPoint Presentation</vt:lpstr>
      <vt:lpstr>Global Sort  </vt:lpstr>
      <vt:lpstr>localsort  </vt:lpstr>
      <vt:lpstr>GetBuckets  </vt:lpstr>
      <vt:lpstr>AdjustBuckets  </vt:lpstr>
      <vt:lpstr>PowerPoint Presentation</vt:lpstr>
      <vt:lpstr>Build Global Tree  Rank 0 Down </vt:lpstr>
      <vt:lpstr>Build Global Tree up</vt:lpstr>
      <vt:lpstr>Build Global Tree (Sequential Flag)</vt:lpstr>
      <vt:lpstr>Read Target </vt:lpstr>
      <vt:lpstr>Search Comparison Logic </vt:lpstr>
      <vt:lpstr>Get Targets (Round Robin) </vt:lpstr>
      <vt:lpstr>  Build Local Tree (Adjust Index)  </vt:lpstr>
      <vt:lpstr>Local Count (Round Robin) </vt:lpstr>
      <vt:lpstr>Global Count  </vt:lpstr>
      <vt:lpstr>                     Validation</vt:lpstr>
      <vt:lpstr>                          Validation File 001 </vt:lpstr>
      <vt:lpstr>                        Validation file 501</vt:lpstr>
      <vt:lpstr>     Timing Data</vt:lpstr>
      <vt:lpstr>                         Timing Data</vt:lpstr>
      <vt:lpstr>                       Search Results</vt:lpstr>
      <vt:lpstr>        Bottleneck</vt:lpstr>
      <vt:lpstr>Program Execution</vt:lpstr>
      <vt:lpstr>                    Challenges</vt:lpstr>
      <vt:lpstr>Challenges</vt:lpstr>
      <vt:lpstr>Challenges </vt:lpstr>
      <vt:lpstr>           Work Distribution</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cp:revision>
  <dcterms:modified xsi:type="dcterms:W3CDTF">2019-05-02T03:12:57Z</dcterms:modified>
</cp:coreProperties>
</file>